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7"/>
  </p:notesMasterIdLst>
  <p:sldIdLst>
    <p:sldId id="256" r:id="rId5"/>
    <p:sldId id="486" r:id="rId6"/>
    <p:sldId id="487" r:id="rId7"/>
    <p:sldId id="362" r:id="rId8"/>
    <p:sldId id="363" r:id="rId9"/>
    <p:sldId id="364" r:id="rId10"/>
    <p:sldId id="366" r:id="rId11"/>
    <p:sldId id="298" r:id="rId12"/>
    <p:sldId id="457" r:id="rId13"/>
    <p:sldId id="458" r:id="rId14"/>
    <p:sldId id="258" r:id="rId15"/>
    <p:sldId id="456" r:id="rId16"/>
    <p:sldId id="368" r:id="rId17"/>
    <p:sldId id="459" r:id="rId18"/>
    <p:sldId id="370" r:id="rId19"/>
    <p:sldId id="400" r:id="rId20"/>
    <p:sldId id="369" r:id="rId21"/>
    <p:sldId id="371" r:id="rId22"/>
    <p:sldId id="365" r:id="rId23"/>
    <p:sldId id="268" r:id="rId24"/>
    <p:sldId id="372" r:id="rId25"/>
    <p:sldId id="373" r:id="rId26"/>
    <p:sldId id="407" r:id="rId27"/>
    <p:sldId id="408" r:id="rId28"/>
    <p:sldId id="374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7" r:id="rId37"/>
    <p:sldId id="386" r:id="rId38"/>
    <p:sldId id="388" r:id="rId39"/>
    <p:sldId id="375" r:id="rId40"/>
    <p:sldId id="377" r:id="rId41"/>
    <p:sldId id="401" r:id="rId42"/>
    <p:sldId id="402" r:id="rId43"/>
    <p:sldId id="403" r:id="rId44"/>
    <p:sldId id="389" r:id="rId45"/>
    <p:sldId id="390" r:id="rId46"/>
    <p:sldId id="391" r:id="rId47"/>
    <p:sldId id="392" r:id="rId48"/>
    <p:sldId id="393" r:id="rId49"/>
    <p:sldId id="394" r:id="rId50"/>
    <p:sldId id="396" r:id="rId51"/>
    <p:sldId id="399" r:id="rId52"/>
    <p:sldId id="404" r:id="rId53"/>
    <p:sldId id="405" r:id="rId54"/>
    <p:sldId id="398" r:id="rId55"/>
    <p:sldId id="395" r:id="rId56"/>
    <p:sldId id="397" r:id="rId57"/>
    <p:sldId id="406" r:id="rId58"/>
    <p:sldId id="409" r:id="rId59"/>
    <p:sldId id="410" r:id="rId60"/>
    <p:sldId id="413" r:id="rId61"/>
    <p:sldId id="414" r:id="rId62"/>
    <p:sldId id="411" r:id="rId63"/>
    <p:sldId id="412" r:id="rId64"/>
    <p:sldId id="416" r:id="rId65"/>
    <p:sldId id="417" r:id="rId66"/>
    <p:sldId id="418" r:id="rId67"/>
    <p:sldId id="420" r:id="rId68"/>
    <p:sldId id="435" r:id="rId69"/>
    <p:sldId id="421" r:id="rId70"/>
    <p:sldId id="422" r:id="rId71"/>
    <p:sldId id="423" r:id="rId72"/>
    <p:sldId id="367" r:id="rId73"/>
    <p:sldId id="424" r:id="rId74"/>
    <p:sldId id="425" r:id="rId75"/>
    <p:sldId id="426" r:id="rId76"/>
    <p:sldId id="427" r:id="rId77"/>
    <p:sldId id="431" r:id="rId78"/>
    <p:sldId id="428" r:id="rId79"/>
    <p:sldId id="429" r:id="rId80"/>
    <p:sldId id="430" r:id="rId81"/>
    <p:sldId id="432" r:id="rId82"/>
    <p:sldId id="433" r:id="rId83"/>
    <p:sldId id="434" r:id="rId84"/>
    <p:sldId id="436" r:id="rId85"/>
    <p:sldId id="437" r:id="rId86"/>
    <p:sldId id="438" r:id="rId87"/>
    <p:sldId id="447" r:id="rId88"/>
    <p:sldId id="449" r:id="rId89"/>
    <p:sldId id="448" r:id="rId90"/>
    <p:sldId id="446" r:id="rId91"/>
    <p:sldId id="450" r:id="rId92"/>
    <p:sldId id="454" r:id="rId93"/>
    <p:sldId id="455" r:id="rId94"/>
    <p:sldId id="483" r:id="rId95"/>
    <p:sldId id="484" r:id="rId96"/>
    <p:sldId id="485" r:id="rId97"/>
    <p:sldId id="477" r:id="rId98"/>
    <p:sldId id="478" r:id="rId99"/>
    <p:sldId id="479" r:id="rId100"/>
    <p:sldId id="480" r:id="rId101"/>
    <p:sldId id="481" r:id="rId102"/>
    <p:sldId id="460" r:id="rId103"/>
    <p:sldId id="465" r:id="rId104"/>
    <p:sldId id="466" r:id="rId105"/>
    <p:sldId id="468" r:id="rId106"/>
    <p:sldId id="469" r:id="rId107"/>
    <p:sldId id="470" r:id="rId108"/>
    <p:sldId id="471" r:id="rId109"/>
    <p:sldId id="472" r:id="rId110"/>
    <p:sldId id="473" r:id="rId111"/>
    <p:sldId id="474" r:id="rId112"/>
    <p:sldId id="476" r:id="rId113"/>
    <p:sldId id="475" r:id="rId114"/>
    <p:sldId id="462" r:id="rId115"/>
    <p:sldId id="482" r:id="rId1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E550301-5CC6-463B-A940-773CB4A6E4C8}">
          <p14:sldIdLst>
            <p14:sldId id="256"/>
            <p14:sldId id="486"/>
            <p14:sldId id="487"/>
          </p14:sldIdLst>
        </p14:section>
        <p14:section name="Introduction" id="{6E731757-CBBD-4004-9F1C-F513ACCB5D67}">
          <p14:sldIdLst>
            <p14:sldId id="362"/>
            <p14:sldId id="363"/>
            <p14:sldId id="364"/>
            <p14:sldId id="366"/>
            <p14:sldId id="298"/>
            <p14:sldId id="457"/>
            <p14:sldId id="458"/>
            <p14:sldId id="258"/>
            <p14:sldId id="456"/>
          </p14:sldIdLst>
        </p14:section>
        <p14:section name="Perceptron" id="{97B619B1-BDB9-4F48-944B-5100A3DF3802}">
          <p14:sldIdLst>
            <p14:sldId id="368"/>
            <p14:sldId id="459"/>
            <p14:sldId id="370"/>
            <p14:sldId id="400"/>
            <p14:sldId id="369"/>
          </p14:sldIdLst>
        </p14:section>
        <p14:section name="ANN" id="{BE421C3F-AF1C-4F5E-838E-2D1E506A2067}">
          <p14:sldIdLst>
            <p14:sldId id="371"/>
            <p14:sldId id="365"/>
            <p14:sldId id="268"/>
            <p14:sldId id="372"/>
            <p14:sldId id="373"/>
            <p14:sldId id="407"/>
            <p14:sldId id="408"/>
            <p14:sldId id="374"/>
          </p14:sldIdLst>
        </p14:section>
        <p14:section name="Activation Functions" id="{74960B87-FE99-4C2B-BC72-55BE134AAB13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7"/>
            <p14:sldId id="386"/>
            <p14:sldId id="388"/>
          </p14:sldIdLst>
        </p14:section>
        <p14:section name="Full Calculation Example" id="{985B3E66-2A41-4FC2-9D54-664E94F6FA6B}">
          <p14:sldIdLst>
            <p14:sldId id="375"/>
            <p14:sldId id="377"/>
            <p14:sldId id="401"/>
            <p14:sldId id="402"/>
            <p14:sldId id="403"/>
          </p14:sldIdLst>
        </p14:section>
        <p14:section name="Loss" id="{299D13A9-AA06-4376-B184-84A5D65D393B}">
          <p14:sldIdLst>
            <p14:sldId id="389"/>
            <p14:sldId id="390"/>
            <p14:sldId id="391"/>
            <p14:sldId id="392"/>
            <p14:sldId id="393"/>
          </p14:sldIdLst>
        </p14:section>
        <p14:section name="Gradient Descent" id="{36475215-1531-4899-BEFE-75F057E2DA2E}">
          <p14:sldIdLst>
            <p14:sldId id="394"/>
            <p14:sldId id="396"/>
            <p14:sldId id="399"/>
            <p14:sldId id="404"/>
            <p14:sldId id="405"/>
            <p14:sldId id="398"/>
          </p14:sldIdLst>
        </p14:section>
        <p14:section name="Batches" id="{039312C5-C631-4390-BF9D-4DEF934E28A0}">
          <p14:sldIdLst>
            <p14:sldId id="395"/>
            <p14:sldId id="397"/>
            <p14:sldId id="406"/>
            <p14:sldId id="409"/>
            <p14:sldId id="410"/>
            <p14:sldId id="413"/>
            <p14:sldId id="414"/>
            <p14:sldId id="411"/>
            <p14:sldId id="412"/>
            <p14:sldId id="416"/>
            <p14:sldId id="417"/>
            <p14:sldId id="418"/>
            <p14:sldId id="420"/>
            <p14:sldId id="435"/>
          </p14:sldIdLst>
        </p14:section>
        <p14:section name="CNN" id="{80B6E9E6-35DE-438B-A8E4-179E6A6F67E8}">
          <p14:sldIdLst>
            <p14:sldId id="421"/>
            <p14:sldId id="422"/>
            <p14:sldId id="423"/>
            <p14:sldId id="367"/>
            <p14:sldId id="424"/>
            <p14:sldId id="425"/>
            <p14:sldId id="426"/>
            <p14:sldId id="427"/>
            <p14:sldId id="431"/>
            <p14:sldId id="428"/>
            <p14:sldId id="429"/>
            <p14:sldId id="430"/>
            <p14:sldId id="432"/>
            <p14:sldId id="433"/>
            <p14:sldId id="434"/>
            <p14:sldId id="436"/>
            <p14:sldId id="437"/>
          </p14:sldIdLst>
        </p14:section>
        <p14:section name="Transferlearning &amp; other Stuff" id="{30CC2DC6-A8F6-4527-A619-6DE77505ECCB}">
          <p14:sldIdLst>
            <p14:sldId id="438"/>
            <p14:sldId id="447"/>
            <p14:sldId id="449"/>
            <p14:sldId id="448"/>
            <p14:sldId id="446"/>
            <p14:sldId id="450"/>
            <p14:sldId id="454"/>
            <p14:sldId id="455"/>
          </p14:sldIdLst>
        </p14:section>
        <p14:section name="Semantic Segmentation" id="{167FCCC7-D43D-42F6-8C9A-938197D47F62}">
          <p14:sldIdLst>
            <p14:sldId id="483"/>
            <p14:sldId id="484"/>
            <p14:sldId id="485"/>
          </p14:sldIdLst>
        </p14:section>
        <p14:section name="Embedding" id="{09CF797C-23A0-489C-B679-2D1FDE1E9EAC}">
          <p14:sldIdLst>
            <p14:sldId id="477"/>
            <p14:sldId id="478"/>
            <p14:sldId id="479"/>
            <p14:sldId id="480"/>
            <p14:sldId id="481"/>
          </p14:sldIdLst>
        </p14:section>
        <p14:section name="RNN" id="{E1842E99-A477-4FB6-838C-27B2376B7988}">
          <p14:sldIdLst>
            <p14:sldId id="460"/>
            <p14:sldId id="465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  <p14:sldId id="476"/>
            <p14:sldId id="475"/>
            <p14:sldId id="462"/>
            <p14:sldId id="4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6290" autoAdjust="0"/>
  </p:normalViewPr>
  <p:slideViewPr>
    <p:cSldViewPr snapToGrid="0">
      <p:cViewPr varScale="1">
        <p:scale>
          <a:sx n="150" d="100"/>
          <a:sy n="150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3C1AE-2B27-44F9-A7FC-B11FDA404567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4500-41E4-4E08-802F-6546F1A0C7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14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binary-cross-entropy-log-loss-a-visual-explanation-a3ac6025181a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https://blog.jetbrains.com/kotlin/2022/01/object-detection-with-kotlindl-and-ktor/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69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https://deeplizard.com/lesson/dla3rzldai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68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https://arxiv.org/pdf/1505.04597.pdf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74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https://www.youtube.com/watch?v=RaswBvMnFxk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912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https://www.youtube.com/watch?v=viZrOnJclY0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35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915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038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https://towardsdatascience.com/understanding-bidirectional-rnn-in-pytorch-5bd25a5dd66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71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https://www.geeksforgeeks.org/sentiment-analysis-with-an-recurrent-neural-networks-rnn/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84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29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62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https://deeplizard.com/lesson/dla3rzldai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83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64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76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https://www.v7labs.com/blog/neural-networks-activation-functions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28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https://towardsdatascience.com/understanding-binary-cross-entropy-log-loss-a-visual-explanation-a3ac6025181a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33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https://zitaoshen.rbind.io/project/optimization/1-min-of-machine-learning-gradient-decent/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55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3A4F65-8278-2595-8466-3D95E8A61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BA67FD-FB4F-1D95-D089-2256D4D01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8D905-090E-B575-49AB-FC32E3AC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E94237-7FE6-6044-F103-75E5A48C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2FE447-9809-C708-049D-240B61A7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38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F9A06-6B35-2107-DCAF-CAB74AB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77F458-16A2-2E38-D3A6-BF26AF1C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94633-92B9-C055-21E8-568C4894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1C0F4-5F78-E7CE-F997-AFEADA7F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ECB956-20C9-4D94-1CA6-F36D3D43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1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3E029F-9E7D-715A-03A9-3A146309E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56DCC2-5691-828D-746D-61744E0FD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49BABC-77B1-6B56-09F4-B901FF77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4727C1-6BD4-43FD-6036-8514F3EE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97982C-5C32-A94E-FCC0-D3E8FB88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51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D7078-2A27-AA43-1939-A08DD348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38744-FA60-D6E7-8D49-EFDB521C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BD82B3-B718-90EB-689A-4A7092BC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00A8D1-2411-7E65-289E-50AE0510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9F3EE7-49D8-BCFE-1BDF-EC3B7DDF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64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E4715-E28C-7CCB-92A2-2F80EEC9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070927-8794-8B36-51A4-1FABA1BA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52D6CD-E35A-1F79-BE12-A809186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84758-6D28-24E1-AA5B-8B7BC83C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2BA2DF-B017-271E-7926-1A9D516C2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41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122A59-55D5-9912-620F-E94B5147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A5D475-6CAC-8672-9B34-7ED755966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5B9680-D3B4-FB8D-C826-9DC988E87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95D5EC-8DD6-AE26-2E1D-E8B445FC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1841B0-CAB9-A861-9C22-7E9EA45F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9EBC6D-0171-56F4-A127-86EBA461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09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F1550-FB9A-4AF1-4A40-6486627A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A0DF38-EF34-DF85-3B94-0CE922178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B87F84-7E7F-9187-0EF3-F1AB5C0C2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F851FE-E155-2CFB-F92E-C4EF24969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F2FFDA-271E-8E94-667D-4222C375F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07CD509-6C82-765A-7AE8-76B94D41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BDCFD1-1A41-DD98-99E6-EDF0F13D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18B2AC-5173-06A9-21B7-47E6E796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63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7686-FC93-3267-93F7-8661C5BB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BB131F-971C-705A-3A70-222B5E97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E93E5-2CD2-1A3F-0F2B-272F1F5A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8C8013-A580-D2CC-10FD-48E3BBA1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7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5B2282-9DE9-B2A3-0248-BDDCCCB5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3234D9-956D-DF5A-278D-532785AB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DCD0CD-CCD8-D20E-DE98-EA424E05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6D7127-4B52-FA40-F140-010616DF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537B20-05C7-C25B-C036-8651F96B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8AAB41-A31A-4092-3905-CFD8BC0F6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0A2434-C7F3-F84F-97BD-29BA33F2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AB4587-CDC4-2792-02C6-0D16A3C0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C603CD-AD01-3898-D837-AC23226A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29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0B06C-36CC-E8D0-B344-758839E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C0D7A79-C9E4-9269-1976-95B363C1F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D18A86-F2B2-4D5B-991E-3D93CC6D8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A40549-18F0-4E0A-FAD3-E05CD51E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1D7F4-5ED5-ABC5-BB82-9725A650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96EBA7-F116-AA87-7D60-08B13746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60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56475C-2B8C-1942-99D8-2F07AB83C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B604C3-4E08-8FEB-5F33-43158160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39CEF9-5016-D7E6-720B-A1110976E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4AFB86-8DF1-6D9A-3606-9C1CC005A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AD732-7404-806A-DBB7-87678F756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16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2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rnn-steam-rat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erceptron.tlharken.d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9.png"/><Relationship Id="rId12" Type="http://schemas.openxmlformats.org/officeDocument/2006/relationships/image" Target="../media/image195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5.jpe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41137&amp;showTestData=false&amp;discretize=tru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layground.tensorflow.org/#activation=relu&amp;batchSize=10&amp;dataset=xor&amp;regDataset=reg-plane&amp;learningRate=0.03&amp;regularizationRate=0&amp;noise=0&amp;networkShape=3,2&amp;seed=0.91065&amp;showTestData=false&amp;discretize=tru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sign-language-with-mobilenet" TargetMode="External"/><Relationship Id="rId2" Type="http://schemas.openxmlformats.org/officeDocument/2006/relationships/hyperlink" Target="https://www.kaggle.com/code/viktorreichert/mnist-bas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de/bulentsiyah/deep-learning-based-semantic-segmentation-keras" TargetMode="External"/><Relationship Id="rId4" Type="http://schemas.openxmlformats.org/officeDocument/2006/relationships/hyperlink" Target="https://www.kaggle.com/code/viktorreichert/rnn-steam-rat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67.png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neuralnetworksanddeeplearning.com/chap3.html#softma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" Type="http://schemas.openxmlformats.org/officeDocument/2006/relationships/image" Target="../media/image187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2" Type="http://schemas.openxmlformats.org/officeDocument/2006/relationships/image" Target="../media/image223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24" Type="http://schemas.openxmlformats.org/officeDocument/2006/relationships/image" Target="../media/image244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binary-cross-entropy-log-loss-a-visual-explanation-a3ac6025181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mattmazur.com/2015/03/17/a-step-by-step-backpropagation-example/" TargetMode="External"/><Relationship Id="rId3" Type="http://schemas.openxmlformats.org/officeDocument/2006/relationships/image" Target="../media/image312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313.png"/><Relationship Id="rId4" Type="http://schemas.openxmlformats.org/officeDocument/2006/relationships/hyperlink" Target="http://neuralnetworksanddeeplearning.com/chap2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tensorflow.org/api_docs/python/tf/keras/optimiz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tensorflow.org/api_docs/python/tf/keras/optimiz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tensorflow.org/api_docs/python/tf/keras/preprocessing/image/ImageDataGener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mco-mnist-draw-rwpxka3zaa-ue.a.run.app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preprocessing.MinMaxScaler.html" TargetMode="External"/><Relationship Id="rId13" Type="http://schemas.openxmlformats.org/officeDocument/2006/relationships/image" Target="../media/image90.png"/><Relationship Id="rId3" Type="http://schemas.openxmlformats.org/officeDocument/2006/relationships/hyperlink" Target="https://scikit-learn.org/stable/modules/generated/sklearn.preprocessing.minmax_scale.html" TargetMode="External"/><Relationship Id="rId7" Type="http://schemas.openxmlformats.org/officeDocument/2006/relationships/image" Target="../media/image329.png"/><Relationship Id="rId12" Type="http://schemas.openxmlformats.org/officeDocument/2006/relationships/hyperlink" Target="https://scikit-learn.org/stable/modules/generated/sklearn.preprocessing.FunctionTransformer.html" TargetMode="External"/><Relationship Id="rId2" Type="http://schemas.openxmlformats.org/officeDocument/2006/relationships/hyperlink" Target="https://scikit-learn.org/stable/modules/generated/sklearn.preprocessing.MinMaxScal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preprocessing.FunctionTransformer.html" TargetMode="External"/><Relationship Id="rId11" Type="http://schemas.openxmlformats.org/officeDocument/2006/relationships/hyperlink" Target="https://scikit-learn.org/stable/modules/generated/sklearn.preprocessing.scale.html" TargetMode="External"/><Relationship Id="rId5" Type="http://schemas.openxmlformats.org/officeDocument/2006/relationships/hyperlink" Target="https://scikit-learn.org/stable/modules/generated/sklearn.preprocessing.scale.html" TargetMode="External"/><Relationship Id="rId10" Type="http://schemas.openxmlformats.org/officeDocument/2006/relationships/hyperlink" Target="https://scikit-learn.org/stable/modules/generated/sklearn.preprocessing.StandardScaler.html" TargetMode="External"/><Relationship Id="rId4" Type="http://schemas.openxmlformats.org/officeDocument/2006/relationships/hyperlink" Target="https://scikit-learn.org/stable/modules/generated/sklearn.preprocessing.StandardScaler.html" TargetMode="External"/><Relationship Id="rId9" Type="http://schemas.openxmlformats.org/officeDocument/2006/relationships/hyperlink" Target="https://scikit-learn.org/stable/modules/generated/sklearn.preprocessing.minmax_scale.html" TargetMode="External"/><Relationship Id="rId1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hyperlink" Target="https://deeplizard.com/resource/pavq7noze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hyperlink" Target="https://deeplizard.com/resource/pavq7noze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youtube.com/watch?v=WXuK6gekU1Y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https://creator.nightcafe.studio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Flatten" TargetMode="External"/><Relationship Id="rId2" Type="http://schemas.openxmlformats.org/officeDocument/2006/relationships/hyperlink" Target="https://www.tensorflow.org/api_docs/python/tf/keras/Sequent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hyperlink" Target="https://www.tensorflow.org/api_docs/python/tf/keras/layers/Dropout" TargetMode="External"/><Relationship Id="rId4" Type="http://schemas.openxmlformats.org/officeDocument/2006/relationships/hyperlink" Target="https://www.tensorflow.org/api_docs/python/tf/keras/layers/Dense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callbacks/History" TargetMode="External"/><Relationship Id="rId2" Type="http://schemas.openxmlformats.org/officeDocument/2006/relationships/hyperlink" Target="https://www.tensorflow.org/api_docs/python/tf/keras/Sequential#f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callbacks/ModelCheckpoint" TargetMode="External"/><Relationship Id="rId2" Type="http://schemas.openxmlformats.org/officeDocument/2006/relationships/hyperlink" Target="https://www.tensorflow.org/api_docs/python/tf/keras/callbacks/EarlyStopp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hyperlink" Target="https://www.tensorflow.org/api_docs/python/tf/keras/saving/load_model" TargetMode="External"/><Relationship Id="rId7" Type="http://schemas.openxmlformats.org/officeDocument/2006/relationships/hyperlink" Target="https://www.tensorflow.org/api_docs/python/tf/keras/models/model_from_yaml" TargetMode="External"/><Relationship Id="rId2" Type="http://schemas.openxmlformats.org/officeDocument/2006/relationships/hyperlink" Target="https://www.tensorflow.org/api_docs/python/tf/keras/Sequential#sa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docs/python/tf/keras/Sequential#to_yaml" TargetMode="External"/><Relationship Id="rId5" Type="http://schemas.openxmlformats.org/officeDocument/2006/relationships/hyperlink" Target="https://www.tensorflow.org/api_docs/python/tf/keras/models/model_from_json" TargetMode="External"/><Relationship Id="rId4" Type="http://schemas.openxmlformats.org/officeDocument/2006/relationships/hyperlink" Target="https://www.tensorflow.org/api_docs/python/tf/keras/Sequential#to_json" TargetMode="External"/><Relationship Id="rId9" Type="http://schemas.openxmlformats.org/officeDocument/2006/relationships/image" Target="../media/image1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MaxPool2D" TargetMode="External"/><Relationship Id="rId2" Type="http://schemas.openxmlformats.org/officeDocument/2006/relationships/hyperlink" Target="https://www.tensorflow.org/api_docs/python/tf/keras/layers/Conv2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hyperlink" Target="https://www.tensorflow.org/api_docs/python/tf/keras/layers/Dropout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Jc2YT5-es" TargetMode="External"/><Relationship Id="rId2" Type="http://schemas.openxmlformats.org/officeDocument/2006/relationships/hyperlink" Target="https://github.com/divamgupta/image-segmentation-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nsreenu/python_for_microscopists/blob/master/074-Defining%20U-net%20in%20Python%20using%20Keras.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hyperlink" Target="https://www.kaggle.com/code/bulentsiyah/deep-learning-based-semantic-segmentation-keras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75ECC-2FEC-6767-56A8-9972AE96B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1C92E1-92C2-E531-25E4-D51AD1BB1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Viktor Reichert</a:t>
            </a:r>
          </a:p>
          <a:p>
            <a:r>
              <a:rPr lang="de-DE" dirty="0" err="1"/>
              <a:t>viktor.reichert@conteco.gmbh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09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6D7E0-0257-AC29-369B-8C665548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1AC1-001B-615C-2C70-125EB0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3885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Via </a:t>
            </a:r>
            <a:r>
              <a:rPr lang="de-DE" b="1" dirty="0" err="1"/>
              <a:t>dendrites</a:t>
            </a:r>
            <a:r>
              <a:rPr lang="de-DE" dirty="0"/>
              <a:t> a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charged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b="1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firing</a:t>
            </a:r>
            <a:r>
              <a:rPr lang="de-DE" dirty="0"/>
              <a:t>“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b="1" dirty="0"/>
              <a:t>terminal </a:t>
            </a:r>
            <a:r>
              <a:rPr lang="de-DE" b="1" dirty="0" err="1"/>
              <a:t>buttons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mey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potential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dirty="0" err="1"/>
              <a:t>is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fire</a:t>
            </a:r>
            <a:r>
              <a:rPr lang="de-DE" dirty="0"/>
              <a:t> </a:t>
            </a:r>
            <a:r>
              <a:rPr lang="de-DE" dirty="0" err="1"/>
              <a:t>themself</a:t>
            </a:r>
            <a:r>
              <a:rPr lang="de-DE" dirty="0"/>
              <a:t>.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b="1" dirty="0" err="1"/>
              <a:t>decreases</a:t>
            </a:r>
            <a:r>
              <a:rPr lang="de-DE" b="1" dirty="0"/>
              <a:t> </a:t>
            </a:r>
            <a:r>
              <a:rPr lang="de-DE" b="1" dirty="0" err="1"/>
              <a:t>over</a:t>
            </a:r>
            <a:r>
              <a:rPr lang="de-DE" b="1" dirty="0"/>
              <a:t> time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B68F-511E-C582-5070-6119E31F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68" y="365125"/>
            <a:ext cx="4662741" cy="3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67A4499-5876-F371-917D-8CE0F87C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23" y="3792002"/>
            <a:ext cx="2851854" cy="270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612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An RNN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at a time.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done</a:t>
                </a:r>
                <a:r>
                  <a:rPr lang="de-DE" dirty="0"/>
                  <a:t> in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„</a:t>
                </a:r>
                <a:r>
                  <a:rPr lang="de-DE" dirty="0" err="1"/>
                  <a:t>memory</a:t>
                </a:r>
                <a:r>
                  <a:rPr lang="de-DE" dirty="0"/>
                  <a:t>“ (also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“)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an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6410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04328F6-3DF5-975D-4BA5-8542D52E2CFD}"/>
              </a:ext>
            </a:extLst>
          </p:cNvPr>
          <p:cNvSpPr txBox="1"/>
          <p:nvPr/>
        </p:nvSpPr>
        <p:spPr>
          <a:xfrm>
            <a:off x="8616950" y="6492875"/>
            <a:ext cx="48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BEAA29-7BF3-03FE-17DB-880E0BD2C8A1}"/>
              </a:ext>
            </a:extLst>
          </p:cNvPr>
          <p:cNvSpPr txBox="1"/>
          <p:nvPr/>
        </p:nvSpPr>
        <p:spPr>
          <a:xfrm>
            <a:off x="9664700" y="6492875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you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892EE4-1582-9721-6435-D65696C3301D}"/>
              </a:ext>
            </a:extLst>
          </p:cNvPr>
          <p:cNvSpPr txBox="1"/>
          <p:nvPr/>
        </p:nvSpPr>
        <p:spPr>
          <a:xfrm>
            <a:off x="10471398" y="6492875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25430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working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An RNN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at a time.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done</a:t>
                </a:r>
                <a:r>
                  <a:rPr lang="de-DE" dirty="0"/>
                  <a:t> in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„</a:t>
                </a:r>
                <a:r>
                  <a:rPr lang="de-DE" dirty="0" err="1"/>
                  <a:t>memory</a:t>
                </a:r>
                <a:r>
                  <a:rPr lang="de-DE" dirty="0"/>
                  <a:t>“ (also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“)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an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6410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11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15914-4C40-9D2F-BD58-B6E760DA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</a:t>
            </a:r>
            <a:r>
              <a:rPr lang="de-DE" dirty="0" err="1"/>
              <a:t>kinds</a:t>
            </a:r>
            <a:endParaRPr lang="de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049C6120-E639-C495-787D-1027F2437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087568"/>
              </p:ext>
            </p:extLst>
          </p:nvPr>
        </p:nvGraphicFramePr>
        <p:xfrm>
          <a:off x="838200" y="1825625"/>
          <a:ext cx="10515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171236897"/>
                    </a:ext>
                  </a:extLst>
                </a:gridCol>
                <a:gridCol w="8286750">
                  <a:extLst>
                    <a:ext uri="{9D8B030D-6E8A-4147-A177-3AD203B41FA5}">
                      <a16:colId xmlns:a16="http://schemas.microsoft.com/office/drawing/2014/main" val="2695914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example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0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one-to-one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vanilla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model</a:t>
                      </a:r>
                      <a:r>
                        <a:rPr lang="de-DE" dirty="0"/>
                        <a:t> (not </a:t>
                      </a:r>
                      <a:r>
                        <a:rPr lang="de-DE" dirty="0" err="1"/>
                        <a:t>realy</a:t>
                      </a:r>
                      <a:r>
                        <a:rPr lang="de-DE" dirty="0"/>
                        <a:t> RNN), </a:t>
                      </a:r>
                      <a:r>
                        <a:rPr lang="de-DE" dirty="0" err="1"/>
                        <a:t>feed</a:t>
                      </a:r>
                      <a:r>
                        <a:rPr lang="de-DE" dirty="0"/>
                        <a:t>-forward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75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one-to-many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Music </a:t>
                      </a:r>
                      <a:r>
                        <a:rPr lang="de-DE" dirty="0" err="1"/>
                        <a:t>generation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genre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input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45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Sentiment </a:t>
                      </a:r>
                      <a:r>
                        <a:rPr lang="de-DE" dirty="0" err="1"/>
                        <a:t>analysis</a:t>
                      </a:r>
                      <a:r>
                        <a:rPr lang="de-DE" dirty="0"/>
                        <a:t>: </a:t>
                      </a:r>
                      <a:r>
                        <a:rPr lang="de-DE" dirty="0" err="1"/>
                        <a:t>predict</a:t>
                      </a:r>
                      <a:r>
                        <a:rPr lang="de-DE" dirty="0"/>
                        <a:t> a score 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on a </a:t>
                      </a:r>
                      <a:r>
                        <a:rPr lang="de-DE" dirty="0" err="1"/>
                        <a:t>sequence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words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0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many-to-many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unsynchronized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Translation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text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language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another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4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many-to-many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synchronized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Video Classification on frame-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-frame </a:t>
                      </a:r>
                      <a:r>
                        <a:rPr lang="de-DE" dirty="0" err="1"/>
                        <a:t>basis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415936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5D47BA3-E343-D760-D8BB-E4FAEC3C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561"/>
          <a:stretch>
            <a:fillRect/>
          </a:stretch>
        </p:blipFill>
        <p:spPr>
          <a:xfrm>
            <a:off x="838200" y="4679632"/>
            <a:ext cx="6351201" cy="2066429"/>
          </a:xfrm>
          <a:custGeom>
            <a:avLst/>
            <a:gdLst>
              <a:gd name="connsiteX0" fmla="*/ 0 w 6351201"/>
              <a:gd name="connsiteY0" fmla="*/ 0 h 2066429"/>
              <a:gd name="connsiteX1" fmla="*/ 6351201 w 6351201"/>
              <a:gd name="connsiteY1" fmla="*/ 0 h 2066429"/>
              <a:gd name="connsiteX2" fmla="*/ 6351201 w 6351201"/>
              <a:gd name="connsiteY2" fmla="*/ 2066429 h 2066429"/>
              <a:gd name="connsiteX3" fmla="*/ 0 w 6351201"/>
              <a:gd name="connsiteY3" fmla="*/ 2066429 h 20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1201" h="2066429">
                <a:moveTo>
                  <a:pt x="0" y="0"/>
                </a:moveTo>
                <a:lnTo>
                  <a:pt x="6351201" y="0"/>
                </a:lnTo>
                <a:lnTo>
                  <a:pt x="6351201" y="2066429"/>
                </a:lnTo>
                <a:lnTo>
                  <a:pt x="0" y="2066429"/>
                </a:lnTo>
                <a:close/>
              </a:path>
            </a:pathLst>
          </a:cu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B6F18A1-AB4A-E23C-1C7F-71B547DBF3E1}"/>
              </a:ext>
            </a:extLst>
          </p:cNvPr>
          <p:cNvSpPr txBox="1"/>
          <p:nvPr/>
        </p:nvSpPr>
        <p:spPr>
          <a:xfrm>
            <a:off x="7467600" y="4788575"/>
            <a:ext cx="4210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multiple RNN-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vertically</a:t>
            </a:r>
            <a:r>
              <a:rPr lang="de-DE" dirty="0"/>
              <a:t>. (</a:t>
            </a:r>
            <a:r>
              <a:rPr lang="de-DE" dirty="0" err="1"/>
              <a:t>deep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bidirectional</a:t>
            </a:r>
            <a:r>
              <a:rPr lang="de-DE" dirty="0"/>
              <a:t> RNNs (ex: </a:t>
            </a:r>
            <a:r>
              <a:rPr lang="de-DE" dirty="0" err="1"/>
              <a:t>filling</a:t>
            </a:r>
            <a:r>
              <a:rPr lang="de-DE" dirty="0"/>
              <a:t> in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/>
              <a:t>After an RNN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follow.</a:t>
            </a:r>
          </a:p>
        </p:txBody>
      </p:sp>
    </p:spTree>
    <p:extLst>
      <p:ext uri="{BB962C8B-B14F-4D97-AF65-F5344CB8AC3E}">
        <p14:creationId xmlns:p14="http://schemas.microsoft.com/office/powerpoint/2010/main" val="2999233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AA132-311F-82A8-049A-574AACF8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of</a:t>
            </a:r>
            <a:r>
              <a:rPr lang="de-DE" dirty="0"/>
              <a:t> RNNs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C11CD-6AE5-796D-D359-AD949C9DA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Vanishing</a:t>
            </a:r>
            <a:r>
              <a:rPr lang="de-DE" dirty="0"/>
              <a:t> </a:t>
            </a:r>
            <a:r>
              <a:rPr lang="de-DE" dirty="0" err="1"/>
              <a:t>Grandient</a:t>
            </a:r>
            <a:endParaRPr lang="de-DE" dirty="0"/>
          </a:p>
          <a:p>
            <a:r>
              <a:rPr lang="de-DE" dirty="0" err="1"/>
              <a:t>Exploding</a:t>
            </a:r>
            <a:r>
              <a:rPr lang="de-DE" dirty="0"/>
              <a:t> Gradient</a:t>
            </a:r>
          </a:p>
          <a:p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Computation</a:t>
            </a:r>
            <a:endParaRPr lang="de-DE" dirty="0"/>
          </a:p>
          <a:p>
            <a:r>
              <a:rPr lang="de-DE" dirty="0" err="1"/>
              <a:t>Difficulty</a:t>
            </a:r>
            <a:r>
              <a:rPr lang="de-DE" dirty="0"/>
              <a:t> in </a:t>
            </a:r>
            <a:r>
              <a:rPr lang="de-DE" dirty="0" err="1"/>
              <a:t>Capturing</a:t>
            </a:r>
            <a:r>
              <a:rPr lang="de-DE" dirty="0"/>
              <a:t> Long-Term </a:t>
            </a:r>
            <a:r>
              <a:rPr lang="de-DE" dirty="0" err="1"/>
              <a:t>Dependencies</a:t>
            </a:r>
            <a:endParaRPr lang="de-DE" dirty="0"/>
          </a:p>
          <a:p>
            <a:r>
              <a:rPr lang="de-DE" dirty="0"/>
              <a:t>Long Training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A42C99-025D-CCDE-ACD4-D9EB7468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74" y="864618"/>
            <a:ext cx="4132022" cy="26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828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ECA5A-4424-8F9C-CE7F-0B4A6783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Long Short Term Memory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AFB42-92CC-6B6F-D0D8-E6FFC54C8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103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LSTM </a:t>
                </a:r>
                <a:r>
                  <a:rPr lang="de-DE" dirty="0" err="1"/>
                  <a:t>use</a:t>
                </a:r>
                <a:r>
                  <a:rPr lang="de-DE" dirty="0"/>
                  <a:t> „</a:t>
                </a:r>
                <a:r>
                  <a:rPr lang="de-DE" dirty="0" err="1"/>
                  <a:t>gates</a:t>
                </a:r>
                <a:r>
                  <a:rPr lang="de-DE" dirty="0"/>
                  <a:t>“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regulate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flow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Forget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pPr lvl="1"/>
                <a:r>
                  <a:rPr lang="de-DE" dirty="0"/>
                  <a:t>Input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pPr lvl="1"/>
                <a:r>
                  <a:rPr lang="de-DE" dirty="0"/>
                  <a:t>Output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r>
                  <a:rPr lang="de-DE" dirty="0"/>
                  <a:t>Last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seperated</a:t>
                </a:r>
                <a:r>
                  <a:rPr lang="de-DE" dirty="0"/>
                  <a:t> and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taken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vanishing</a:t>
                </a:r>
                <a:r>
                  <a:rPr lang="de-DE" dirty="0"/>
                  <a:t>-gradient-problem.</a:t>
                </a:r>
              </a:p>
              <a:p>
                <a:r>
                  <a:rPr lang="de-DE" dirty="0" err="1"/>
                  <a:t>Better</a:t>
                </a:r>
                <a:r>
                  <a:rPr lang="de-DE" dirty="0"/>
                  <a:t> at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long</a:t>
                </a:r>
                <a:r>
                  <a:rPr lang="de-DE" dirty="0"/>
                  <a:t>-term </a:t>
                </a:r>
                <a:r>
                  <a:rPr lang="de-DE" dirty="0" err="1"/>
                  <a:t>dependencies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AFB42-92CC-6B6F-D0D8-E6FFC54C8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10300" cy="4351338"/>
              </a:xfrm>
              <a:blipFill>
                <a:blip r:embed="rId2"/>
                <a:stretch>
                  <a:fillRect l="-1572" t="-2801" r="-11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F0EE2E86-BAB1-766B-3624-D2590DDB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303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2071DAE-7708-4D4A-116A-03815238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4473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Forget-Gate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Forget-Gate </a:t>
                </a:r>
                <a:r>
                  <a:rPr lang="de-DE" dirty="0" err="1"/>
                  <a:t>discribes</a:t>
                </a:r>
                <a:r>
                  <a:rPr lang="de-DE" dirty="0"/>
                  <a:t>, </a:t>
                </a:r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cleared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kept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3"/>
                <a:stretch>
                  <a:fillRect l="-1701" r="-24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776CC32-8A3C-6CA8-3685-719A29541420}"/>
              </a:ext>
            </a:extLst>
          </p:cNvPr>
          <p:cNvSpPr/>
          <p:nvPr/>
        </p:nvSpPr>
        <p:spPr>
          <a:xfrm>
            <a:off x="8077200" y="3505200"/>
            <a:ext cx="5143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3081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Input-Gate </a:t>
                </a:r>
                <a:r>
                  <a:rPr lang="de-DE" dirty="0" err="1"/>
                  <a:t>discribes</a:t>
                </a:r>
                <a:r>
                  <a:rPr lang="de-DE" dirty="0"/>
                  <a:t>, </a:t>
                </a:r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remembered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not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).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normalizes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suggested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 r="-1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1B7AC340-FDC6-7161-6ADA-90D39C489E29}"/>
              </a:ext>
            </a:extLst>
          </p:cNvPr>
          <p:cNvSpPr/>
          <p:nvPr/>
        </p:nvSpPr>
        <p:spPr>
          <a:xfrm>
            <a:off x="8585200" y="3492500"/>
            <a:ext cx="917184" cy="739775"/>
          </a:xfrm>
          <a:custGeom>
            <a:avLst/>
            <a:gdLst>
              <a:gd name="connsiteX0" fmla="*/ 0 w 917184"/>
              <a:gd name="connsiteY0" fmla="*/ 0 h 739775"/>
              <a:gd name="connsiteX1" fmla="*/ 457200 w 917184"/>
              <a:gd name="connsiteY1" fmla="*/ 0 h 739775"/>
              <a:gd name="connsiteX2" fmla="*/ 457200 w 917184"/>
              <a:gd name="connsiteY2" fmla="*/ 306387 h 739775"/>
              <a:gd name="connsiteX3" fmla="*/ 917184 w 917184"/>
              <a:gd name="connsiteY3" fmla="*/ 306387 h 739775"/>
              <a:gd name="connsiteX4" fmla="*/ 917184 w 917184"/>
              <a:gd name="connsiteY4" fmla="*/ 739775 h 739775"/>
              <a:gd name="connsiteX5" fmla="*/ 0 w 917184"/>
              <a:gd name="connsiteY5" fmla="*/ 7397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4" h="739775">
                <a:moveTo>
                  <a:pt x="0" y="0"/>
                </a:moveTo>
                <a:lnTo>
                  <a:pt x="457200" y="0"/>
                </a:lnTo>
                <a:lnTo>
                  <a:pt x="457200" y="306387"/>
                </a:lnTo>
                <a:lnTo>
                  <a:pt x="917184" y="306387"/>
                </a:lnTo>
                <a:lnTo>
                  <a:pt x="917184" y="739775"/>
                </a:lnTo>
                <a:lnTo>
                  <a:pt x="0" y="73977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4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(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mind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433DD367-EF5C-63EE-4E2F-EEF98FD4D546}"/>
              </a:ext>
            </a:extLst>
          </p:cNvPr>
          <p:cNvSpPr/>
          <p:nvPr/>
        </p:nvSpPr>
        <p:spPr>
          <a:xfrm>
            <a:off x="8140700" y="3059112"/>
            <a:ext cx="1365250" cy="739775"/>
          </a:xfrm>
          <a:custGeom>
            <a:avLst/>
            <a:gdLst>
              <a:gd name="connsiteX0" fmla="*/ 0 w 1365250"/>
              <a:gd name="connsiteY0" fmla="*/ 0 h 739775"/>
              <a:gd name="connsiteX1" fmla="*/ 1365250 w 1365250"/>
              <a:gd name="connsiteY1" fmla="*/ 0 h 739775"/>
              <a:gd name="connsiteX2" fmla="*/ 1365250 w 1365250"/>
              <a:gd name="connsiteY2" fmla="*/ 739775 h 739775"/>
              <a:gd name="connsiteX3" fmla="*/ 977900 w 1365250"/>
              <a:gd name="connsiteY3" fmla="*/ 739775 h 739775"/>
              <a:gd name="connsiteX4" fmla="*/ 977900 w 1365250"/>
              <a:gd name="connsiteY4" fmla="*/ 293688 h 739775"/>
              <a:gd name="connsiteX5" fmla="*/ 0 w 1365250"/>
              <a:gd name="connsiteY5" fmla="*/ 293688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739775">
                <a:moveTo>
                  <a:pt x="0" y="0"/>
                </a:moveTo>
                <a:lnTo>
                  <a:pt x="1365250" y="0"/>
                </a:lnTo>
                <a:lnTo>
                  <a:pt x="1365250" y="739775"/>
                </a:lnTo>
                <a:lnTo>
                  <a:pt x="977900" y="739775"/>
                </a:lnTo>
                <a:lnTo>
                  <a:pt x="977900" y="293688"/>
                </a:lnTo>
                <a:lnTo>
                  <a:pt x="0" y="293688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1572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de-DE" b="0" dirty="0" err="1"/>
                  <a:t>Calculate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unconcerned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mind.</a:t>
                </a:r>
                <a:endParaRPr lang="de-DE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actual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,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mind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8369D6-53E9-50E5-44C5-3BB2C48DE659}"/>
              </a:ext>
            </a:extLst>
          </p:cNvPr>
          <p:cNvSpPr/>
          <p:nvPr/>
        </p:nvSpPr>
        <p:spPr>
          <a:xfrm>
            <a:off x="9569450" y="3238500"/>
            <a:ext cx="917184" cy="1079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7366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dirty="0"/>
                  <a:t>Parameters: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8369D6-53E9-50E5-44C5-3BB2C48DE659}"/>
              </a:ext>
            </a:extLst>
          </p:cNvPr>
          <p:cNvSpPr/>
          <p:nvPr/>
        </p:nvSpPr>
        <p:spPr>
          <a:xfrm>
            <a:off x="9569450" y="3238500"/>
            <a:ext cx="917184" cy="1079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FF43FE54-B50D-BA55-46F5-FB2319D20944}"/>
              </a:ext>
            </a:extLst>
          </p:cNvPr>
          <p:cNvSpPr/>
          <p:nvPr/>
        </p:nvSpPr>
        <p:spPr>
          <a:xfrm>
            <a:off x="8140700" y="3059112"/>
            <a:ext cx="1365250" cy="739775"/>
          </a:xfrm>
          <a:custGeom>
            <a:avLst/>
            <a:gdLst>
              <a:gd name="connsiteX0" fmla="*/ 0 w 1365250"/>
              <a:gd name="connsiteY0" fmla="*/ 0 h 739775"/>
              <a:gd name="connsiteX1" fmla="*/ 1365250 w 1365250"/>
              <a:gd name="connsiteY1" fmla="*/ 0 h 739775"/>
              <a:gd name="connsiteX2" fmla="*/ 1365250 w 1365250"/>
              <a:gd name="connsiteY2" fmla="*/ 739775 h 739775"/>
              <a:gd name="connsiteX3" fmla="*/ 977900 w 1365250"/>
              <a:gd name="connsiteY3" fmla="*/ 739775 h 739775"/>
              <a:gd name="connsiteX4" fmla="*/ 977900 w 1365250"/>
              <a:gd name="connsiteY4" fmla="*/ 293688 h 739775"/>
              <a:gd name="connsiteX5" fmla="*/ 0 w 1365250"/>
              <a:gd name="connsiteY5" fmla="*/ 293688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739775">
                <a:moveTo>
                  <a:pt x="0" y="0"/>
                </a:moveTo>
                <a:lnTo>
                  <a:pt x="1365250" y="0"/>
                </a:lnTo>
                <a:lnTo>
                  <a:pt x="1365250" y="739775"/>
                </a:lnTo>
                <a:lnTo>
                  <a:pt x="977900" y="739775"/>
                </a:lnTo>
                <a:lnTo>
                  <a:pt x="977900" y="293688"/>
                </a:lnTo>
                <a:lnTo>
                  <a:pt x="0" y="293688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14BE2C53-377A-E8D9-8348-0CE582D53EAE}"/>
              </a:ext>
            </a:extLst>
          </p:cNvPr>
          <p:cNvSpPr/>
          <p:nvPr/>
        </p:nvSpPr>
        <p:spPr>
          <a:xfrm>
            <a:off x="8585200" y="3492500"/>
            <a:ext cx="917184" cy="739775"/>
          </a:xfrm>
          <a:custGeom>
            <a:avLst/>
            <a:gdLst>
              <a:gd name="connsiteX0" fmla="*/ 0 w 917184"/>
              <a:gd name="connsiteY0" fmla="*/ 0 h 739775"/>
              <a:gd name="connsiteX1" fmla="*/ 457200 w 917184"/>
              <a:gd name="connsiteY1" fmla="*/ 0 h 739775"/>
              <a:gd name="connsiteX2" fmla="*/ 457200 w 917184"/>
              <a:gd name="connsiteY2" fmla="*/ 306387 h 739775"/>
              <a:gd name="connsiteX3" fmla="*/ 917184 w 917184"/>
              <a:gd name="connsiteY3" fmla="*/ 306387 h 739775"/>
              <a:gd name="connsiteX4" fmla="*/ 917184 w 917184"/>
              <a:gd name="connsiteY4" fmla="*/ 739775 h 739775"/>
              <a:gd name="connsiteX5" fmla="*/ 0 w 917184"/>
              <a:gd name="connsiteY5" fmla="*/ 7397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4" h="739775">
                <a:moveTo>
                  <a:pt x="0" y="0"/>
                </a:moveTo>
                <a:lnTo>
                  <a:pt x="457200" y="0"/>
                </a:lnTo>
                <a:lnTo>
                  <a:pt x="457200" y="306387"/>
                </a:lnTo>
                <a:lnTo>
                  <a:pt x="917184" y="306387"/>
                </a:lnTo>
                <a:lnTo>
                  <a:pt x="917184" y="739775"/>
                </a:lnTo>
                <a:lnTo>
                  <a:pt x="0" y="73977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173D9C-6641-6C2C-B806-EBC826CCE206}"/>
              </a:ext>
            </a:extLst>
          </p:cNvPr>
          <p:cNvSpPr/>
          <p:nvPr/>
        </p:nvSpPr>
        <p:spPr>
          <a:xfrm>
            <a:off x="8077200" y="3505200"/>
            <a:ext cx="5143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CDFBD1-DFB1-1507-D60B-C9B6B7B82697}"/>
                  </a:ext>
                </a:extLst>
              </p:cNvPr>
              <p:cNvSpPr txBox="1"/>
              <p:nvPr/>
            </p:nvSpPr>
            <p:spPr>
              <a:xfrm>
                <a:off x="7429500" y="5059362"/>
                <a:ext cx="992388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CDFBD1-DFB1-1507-D60B-C9B6B7B82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5059362"/>
                <a:ext cx="992388" cy="730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9D68FE9-42D8-CC9C-B446-2C23FED71E1F}"/>
                  </a:ext>
                </a:extLst>
              </p:cNvPr>
              <p:cNvSpPr txBox="1"/>
              <p:nvPr/>
            </p:nvSpPr>
            <p:spPr>
              <a:xfrm>
                <a:off x="6102741" y="3951682"/>
                <a:ext cx="1343573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9D68FE9-42D8-CC9C-B446-2C23FED71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741" y="3951682"/>
                <a:ext cx="1343573" cy="7326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998DC46-4480-7993-B68F-BA7774162767}"/>
                  </a:ext>
                </a:extLst>
              </p:cNvPr>
              <p:cNvSpPr txBox="1"/>
              <p:nvPr/>
            </p:nvSpPr>
            <p:spPr>
              <a:xfrm>
                <a:off x="8731250" y="4751388"/>
                <a:ext cx="1888979" cy="1542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998DC46-4480-7993-B68F-BA777416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0" y="4751388"/>
                <a:ext cx="1888979" cy="1542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E867425-7DDD-96B8-631C-A091DD1FF299}"/>
              </a:ext>
            </a:extLst>
          </p:cNvPr>
          <p:cNvCxnSpPr>
            <a:cxnSpLocks/>
          </p:cNvCxnSpPr>
          <p:nvPr/>
        </p:nvCxnSpPr>
        <p:spPr>
          <a:xfrm flipH="1" flipV="1">
            <a:off x="8242300" y="4432300"/>
            <a:ext cx="742950" cy="95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26363D4-0A75-7F5C-EBAF-5D35048EC551}"/>
                  </a:ext>
                </a:extLst>
              </p:cNvPr>
              <p:cNvSpPr txBox="1"/>
              <p:nvPr/>
            </p:nvSpPr>
            <p:spPr>
              <a:xfrm>
                <a:off x="5331935" y="500545"/>
                <a:ext cx="2849306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26363D4-0A75-7F5C-EBAF-5D35048EC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935" y="500545"/>
                <a:ext cx="2849306" cy="738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10C6D5F-D4E3-2F7E-A010-470AC036E085}"/>
                  </a:ext>
                </a:extLst>
              </p:cNvPr>
              <p:cNvSpPr txBox="1"/>
              <p:nvPr/>
            </p:nvSpPr>
            <p:spPr>
              <a:xfrm>
                <a:off x="5714073" y="1563745"/>
                <a:ext cx="4735079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0.03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10C6D5F-D4E3-2F7E-A010-470AC036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073" y="1563745"/>
                <a:ext cx="4735079" cy="891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3CB10CC-E9B5-DC7D-B1D5-3F7FD65CEA52}"/>
                  </a:ext>
                </a:extLst>
              </p:cNvPr>
              <p:cNvSpPr txBox="1"/>
              <p:nvPr/>
            </p:nvSpPr>
            <p:spPr>
              <a:xfrm>
                <a:off x="6086757" y="2830508"/>
                <a:ext cx="1339662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3CB10CC-E9B5-DC7D-B1D5-3F7FD65CE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757" y="2830508"/>
                <a:ext cx="1339662" cy="730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990820D-BD42-847B-1E0C-C17C94E34087}"/>
                  </a:ext>
                </a:extLst>
              </p:cNvPr>
              <p:cNvSpPr txBox="1"/>
              <p:nvPr/>
            </p:nvSpPr>
            <p:spPr>
              <a:xfrm>
                <a:off x="107084" y="5790139"/>
                <a:ext cx="4122016" cy="823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2⋅0.9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−0.5⋅0.03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1⋅0.5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−0.015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990820D-BD42-847B-1E0C-C17C94E34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4" y="5790139"/>
                <a:ext cx="4122016" cy="823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9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EC7A105-4518-4BD6-9B31-8C6E89E4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19" y="1439562"/>
            <a:ext cx="4942454" cy="52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344B13A-0EC8-FE7E-4DAE-480E2746A770}"/>
              </a:ext>
            </a:extLst>
          </p:cNvPr>
          <p:cNvSpPr txBox="1"/>
          <p:nvPr/>
        </p:nvSpPr>
        <p:spPr>
          <a:xfrm>
            <a:off x="7662287" y="6297022"/>
            <a:ext cx="41456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Von </a:t>
            </a:r>
            <a:r>
              <a:rPr lang="de-DE" sz="900" dirty="0" err="1"/>
              <a:t>Action_potential.svg</a:t>
            </a:r>
            <a:r>
              <a:rPr lang="de-DE" sz="900" dirty="0"/>
              <a:t>: Original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en:User:Chris</a:t>
            </a:r>
            <a:r>
              <a:rPr lang="de-DE" sz="900" dirty="0"/>
              <a:t> 73, </a:t>
            </a:r>
            <a:r>
              <a:rPr lang="de-DE" sz="900" dirty="0" err="1"/>
              <a:t>updated</a:t>
            </a:r>
            <a:r>
              <a:rPr lang="de-DE" sz="900" dirty="0"/>
              <a:t>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en:User:Diberri</a:t>
            </a:r>
            <a:r>
              <a:rPr lang="de-DE" sz="900" dirty="0"/>
              <a:t>,</a:t>
            </a:r>
          </a:p>
          <a:p>
            <a:r>
              <a:rPr lang="de-DE" sz="900" dirty="0"/>
              <a:t> </a:t>
            </a:r>
            <a:r>
              <a:rPr lang="de-DE" sz="900" dirty="0" err="1"/>
              <a:t>converted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SVG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tiZomderivative</a:t>
            </a:r>
            <a:r>
              <a:rPr lang="de-DE" sz="900" dirty="0"/>
              <a:t> </a:t>
            </a:r>
            <a:r>
              <a:rPr lang="de-DE" sz="900" dirty="0" err="1"/>
              <a:t>work</a:t>
            </a:r>
            <a:r>
              <a:rPr lang="de-DE" sz="900" dirty="0"/>
              <a:t>: </a:t>
            </a:r>
            <a:r>
              <a:rPr lang="de-DE" sz="900" dirty="0" err="1"/>
              <a:t>de:Benutzer:Jnns</a:t>
            </a:r>
            <a:r>
              <a:rPr lang="de-DE" sz="900" dirty="0"/>
              <a:t> - </a:t>
            </a:r>
            <a:r>
              <a:rPr lang="de-DE" sz="900" dirty="0" err="1"/>
              <a:t>Action_potential.svg</a:t>
            </a:r>
            <a:r>
              <a:rPr lang="de-DE" sz="900" dirty="0"/>
              <a:t>,</a:t>
            </a:r>
          </a:p>
          <a:p>
            <a:r>
              <a:rPr lang="de-DE" sz="900" dirty="0"/>
              <a:t> CC BY-SA 3.0, https://commons.wikimedia.org/w/index.php?curid=10316004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18B9E1-3954-AF19-E932-4AB9EC4D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810CAB-4A8A-CBD7-CFD8-B60A303A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884" y="1768251"/>
            <a:ext cx="4522994" cy="42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41B62E-E7D0-A9AA-2E8A-FCE7AB54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06" y="2426812"/>
            <a:ext cx="4027487" cy="26325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590FCD-8939-008B-6330-CA367405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Gated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(GRU)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19EEEA-9695-337A-B9F2-90D525CCA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b="0" dirty="0">
                  <a:solidFill>
                    <a:schemeClr val="accent2"/>
                  </a:solidFill>
                </a:endParaRPr>
              </a:p>
              <a:p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b="0" dirty="0" err="1"/>
                  <a:t>What</a:t>
                </a:r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parameters</a:t>
                </a:r>
                <a:r>
                  <a:rPr lang="de-DE" b="0" dirty="0"/>
                  <a:t>?</a:t>
                </a:r>
              </a:p>
              <a:p>
                <a:r>
                  <a:rPr lang="de-DE" b="0" dirty="0" err="1"/>
                  <a:t>How</a:t>
                </a:r>
                <a:r>
                  <a:rPr lang="de-DE" b="0" dirty="0"/>
                  <a:t> </a:t>
                </a:r>
                <a:r>
                  <a:rPr lang="de-DE" b="0" dirty="0" err="1"/>
                  <a:t>can</a:t>
                </a:r>
                <a:r>
                  <a:rPr lang="de-DE" b="0" dirty="0"/>
                  <a:t> </a:t>
                </a:r>
                <a:r>
                  <a:rPr lang="de-DE" b="0" dirty="0" err="1"/>
                  <a:t>we</a:t>
                </a:r>
                <a:r>
                  <a:rPr lang="de-DE" b="0" dirty="0"/>
                  <a:t> </a:t>
                </a:r>
                <a:r>
                  <a:rPr lang="de-DE" b="0" dirty="0" err="1"/>
                  <a:t>interpret</a:t>
                </a:r>
                <a:r>
                  <a:rPr lang="de-DE" b="0" dirty="0"/>
                  <a:t> </a:t>
                </a:r>
                <a:r>
                  <a:rPr lang="de-DE" b="0" dirty="0" err="1"/>
                  <a:t>each</a:t>
                </a:r>
                <a:r>
                  <a:rPr lang="de-DE" b="0" dirty="0"/>
                  <a:t> </a:t>
                </a:r>
                <a:r>
                  <a:rPr lang="de-DE" b="0" dirty="0" err="1"/>
                  <a:t>calculation</a:t>
                </a:r>
                <a:r>
                  <a:rPr lang="de-DE" b="0" dirty="0"/>
                  <a:t>?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19EEEA-9695-337A-B9F2-90D525CCA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9667EBC-643A-8A15-8F73-EC2667B7CCB9}"/>
              </a:ext>
            </a:extLst>
          </p:cNvPr>
          <p:cNvSpPr/>
          <p:nvPr/>
        </p:nvSpPr>
        <p:spPr>
          <a:xfrm>
            <a:off x="9482928" y="3771900"/>
            <a:ext cx="488950" cy="5080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7E90FA-F154-3C23-527B-9BF88EFAA4B9}"/>
              </a:ext>
            </a:extLst>
          </p:cNvPr>
          <p:cNvSpPr/>
          <p:nvPr/>
        </p:nvSpPr>
        <p:spPr>
          <a:xfrm>
            <a:off x="8959850" y="3536950"/>
            <a:ext cx="4889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CB4AC91-B31F-2A0C-7D57-3AA092B2C713}"/>
              </a:ext>
            </a:extLst>
          </p:cNvPr>
          <p:cNvSpPr/>
          <p:nvPr/>
        </p:nvSpPr>
        <p:spPr>
          <a:xfrm>
            <a:off x="8541541" y="3536950"/>
            <a:ext cx="377831" cy="12001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F3DA43B-2E29-60DA-DAC7-C450470E9D73}"/>
              </a:ext>
            </a:extLst>
          </p:cNvPr>
          <p:cNvSpPr/>
          <p:nvPr/>
        </p:nvSpPr>
        <p:spPr>
          <a:xfrm>
            <a:off x="9489278" y="3028950"/>
            <a:ext cx="1280322" cy="822325"/>
          </a:xfrm>
          <a:custGeom>
            <a:avLst/>
            <a:gdLst>
              <a:gd name="connsiteX0" fmla="*/ 0 w 1280322"/>
              <a:gd name="connsiteY0" fmla="*/ 0 h 822325"/>
              <a:gd name="connsiteX1" fmla="*/ 1280322 w 1280322"/>
              <a:gd name="connsiteY1" fmla="*/ 0 h 822325"/>
              <a:gd name="connsiteX2" fmla="*/ 1280322 w 1280322"/>
              <a:gd name="connsiteY2" fmla="*/ 692150 h 822325"/>
              <a:gd name="connsiteX3" fmla="*/ 1080764 w 1280322"/>
              <a:gd name="connsiteY3" fmla="*/ 692150 h 822325"/>
              <a:gd name="connsiteX4" fmla="*/ 1085853 w 1280322"/>
              <a:gd name="connsiteY4" fmla="*/ 717550 h 822325"/>
              <a:gd name="connsiteX5" fmla="*/ 981864 w 1280322"/>
              <a:gd name="connsiteY5" fmla="*/ 822325 h 822325"/>
              <a:gd name="connsiteX6" fmla="*/ 877875 w 1280322"/>
              <a:gd name="connsiteY6" fmla="*/ 717550 h 822325"/>
              <a:gd name="connsiteX7" fmla="*/ 882965 w 1280322"/>
              <a:gd name="connsiteY7" fmla="*/ 692150 h 822325"/>
              <a:gd name="connsiteX8" fmla="*/ 0 w 1280322"/>
              <a:gd name="connsiteY8" fmla="*/ 692150 h 82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322" h="822325">
                <a:moveTo>
                  <a:pt x="0" y="0"/>
                </a:moveTo>
                <a:lnTo>
                  <a:pt x="1280322" y="0"/>
                </a:lnTo>
                <a:lnTo>
                  <a:pt x="1280322" y="692150"/>
                </a:lnTo>
                <a:lnTo>
                  <a:pt x="1080764" y="692150"/>
                </a:lnTo>
                <a:lnTo>
                  <a:pt x="1085853" y="717550"/>
                </a:lnTo>
                <a:cubicBezTo>
                  <a:pt x="1085853" y="775416"/>
                  <a:pt x="1039296" y="822325"/>
                  <a:pt x="981864" y="822325"/>
                </a:cubicBezTo>
                <a:cubicBezTo>
                  <a:pt x="924432" y="822325"/>
                  <a:pt x="877875" y="775416"/>
                  <a:pt x="877875" y="717550"/>
                </a:cubicBezTo>
                <a:lnTo>
                  <a:pt x="882965" y="692150"/>
                </a:lnTo>
                <a:lnTo>
                  <a:pt x="0" y="69215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557FB20-8E50-C729-0968-F2917DFEED55}"/>
              </a:ext>
            </a:extLst>
          </p:cNvPr>
          <p:cNvSpPr/>
          <p:nvPr/>
        </p:nvSpPr>
        <p:spPr>
          <a:xfrm>
            <a:off x="10172699" y="3721098"/>
            <a:ext cx="609600" cy="508000"/>
          </a:xfrm>
          <a:custGeom>
            <a:avLst/>
            <a:gdLst>
              <a:gd name="connsiteX0" fmla="*/ 406797 w 609600"/>
              <a:gd name="connsiteY0" fmla="*/ 0 h 500062"/>
              <a:gd name="connsiteX1" fmla="*/ 609600 w 609600"/>
              <a:gd name="connsiteY1" fmla="*/ 0 h 500062"/>
              <a:gd name="connsiteX2" fmla="*/ 609600 w 609600"/>
              <a:gd name="connsiteY2" fmla="*/ 172005 h 500062"/>
              <a:gd name="connsiteX3" fmla="*/ 609600 w 609600"/>
              <a:gd name="connsiteY3" fmla="*/ 194469 h 500062"/>
              <a:gd name="connsiteX4" fmla="*/ 609600 w 609600"/>
              <a:gd name="connsiteY4" fmla="*/ 500062 h 500062"/>
              <a:gd name="connsiteX5" fmla="*/ 0 w 609600"/>
              <a:gd name="connsiteY5" fmla="*/ 500062 h 500062"/>
              <a:gd name="connsiteX6" fmla="*/ 0 w 609600"/>
              <a:gd name="connsiteY6" fmla="*/ 172005 h 500062"/>
              <a:gd name="connsiteX7" fmla="*/ 406797 w 609600"/>
              <a:gd name="connsiteY7" fmla="*/ 172005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" h="500062">
                <a:moveTo>
                  <a:pt x="406797" y="0"/>
                </a:moveTo>
                <a:lnTo>
                  <a:pt x="609600" y="0"/>
                </a:lnTo>
                <a:lnTo>
                  <a:pt x="609600" y="172005"/>
                </a:lnTo>
                <a:lnTo>
                  <a:pt x="609600" y="194469"/>
                </a:lnTo>
                <a:lnTo>
                  <a:pt x="609600" y="500062"/>
                </a:lnTo>
                <a:lnTo>
                  <a:pt x="0" y="500062"/>
                </a:lnTo>
                <a:lnTo>
                  <a:pt x="0" y="172005"/>
                </a:lnTo>
                <a:lnTo>
                  <a:pt x="406797" y="172005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1610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D1882-40FE-BFC6-48F0-F4C14B7D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F165E-2436-E0A8-9449-EEB5D511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Work </a:t>
            </a:r>
            <a:r>
              <a:rPr lang="de-DE" dirty="0" err="1"/>
              <a:t>faster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Parameters) </a:t>
            </a:r>
            <a:r>
              <a:rPr lang="de-DE" dirty="0" err="1"/>
              <a:t>than</a:t>
            </a:r>
            <a:r>
              <a:rPr lang="de-DE" dirty="0"/>
              <a:t> LSTM</a:t>
            </a:r>
          </a:p>
          <a:p>
            <a:r>
              <a:rPr lang="de-DE" dirty="0"/>
              <a:t>Need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1284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D4176-6558-3960-D1A3-6D6634C3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26243-610B-6F1A-CB2D-57582B2CF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https://www.kaggle.com/code/viktorreichert/rnn-steam-rating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18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8B9E1-3954-AF19-E932-4AB9EC4D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06632-F649-77F8-A687-BB12A945F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Biologial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workings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, but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.</a:t>
            </a:r>
          </a:p>
          <a:p>
            <a:r>
              <a:rPr lang="de-DE" dirty="0" err="1"/>
              <a:t>It‘s</a:t>
            </a:r>
            <a:r>
              <a:rPr lang="de-DE" dirty="0"/>
              <a:t> still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„</a:t>
            </a:r>
            <a:r>
              <a:rPr lang="de-DE" dirty="0" err="1"/>
              <a:t>think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„</a:t>
            </a:r>
            <a:r>
              <a:rPr lang="de-DE" dirty="0" err="1"/>
              <a:t>decide</a:t>
            </a:r>
            <a:r>
              <a:rPr lang="de-DE" dirty="0"/>
              <a:t>“. A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(</a:t>
            </a:r>
            <a:r>
              <a:rPr lang="de-DE" dirty="0" err="1"/>
              <a:t>mainly</a:t>
            </a:r>
            <a:r>
              <a:rPr lang="de-DE" dirty="0"/>
              <a:t>) also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(ANN)!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and connect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ANNs,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internal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Nethertheless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perform </a:t>
            </a:r>
            <a:r>
              <a:rPr lang="de-DE" dirty="0" err="1"/>
              <a:t>great</a:t>
            </a:r>
            <a:r>
              <a:rPr lang="de-DE" dirty="0"/>
              <a:t> in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tasks</a:t>
            </a:r>
            <a:r>
              <a:rPr lang="de-DE" dirty="0"/>
              <a:t> (like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brains</a:t>
            </a:r>
            <a:r>
              <a:rPr lang="de-DE" dirty="0"/>
              <a:t> ;) </a:t>
            </a:r>
          </a:p>
        </p:txBody>
      </p:sp>
    </p:spTree>
    <p:extLst>
      <p:ext uri="{BB962C8B-B14F-4D97-AF65-F5344CB8AC3E}">
        <p14:creationId xmlns:p14="http://schemas.microsoft.com/office/powerpoint/2010/main" val="256193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6A847-0C5C-30EC-8A58-91A2BF0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Perceptron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1D45B4-3949-6719-ED00-F382C8DD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type of neural networks are </a:t>
            </a:r>
            <a:r>
              <a:rPr lang="en-US" dirty="0" err="1"/>
              <a:t>perceptrons</a:t>
            </a:r>
            <a:r>
              <a:rPr lang="en-US" dirty="0"/>
              <a:t>.</a:t>
            </a:r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https://perceptron.tlharken.de/</a:t>
            </a:r>
            <a:endParaRPr lang="de-DE" dirty="0"/>
          </a:p>
          <a:p>
            <a:r>
              <a:rPr lang="en-US" dirty="0"/>
              <a:t>At the same time, these form the building block from which more complex neural networks are assembled.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6574DD-7083-F2A3-E8CC-722383C9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887" y="4001294"/>
            <a:ext cx="5558226" cy="25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5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6293F-9427-0F93-EAC0-C8D98902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biologie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F39C3-E57B-AC8E-F062-277CB220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6810" cy="4351338"/>
          </a:xfrm>
        </p:spPr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abstraction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/>
              <a:t>In Deep Learning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Perceptrons</a:t>
            </a:r>
            <a:r>
              <a:rPr lang="de-DE" dirty="0"/>
              <a:t>: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BE781DF-F8A6-62AA-6310-9DF76B0DF35E}"/>
              </a:ext>
            </a:extLst>
          </p:cNvPr>
          <p:cNvGrpSpPr/>
          <p:nvPr/>
        </p:nvGrpSpPr>
        <p:grpSpPr>
          <a:xfrm>
            <a:off x="265398" y="3120082"/>
            <a:ext cx="6846740" cy="3623964"/>
            <a:chOff x="1625600" y="1276722"/>
            <a:chExt cx="7553346" cy="3670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C3AB9B2A-5CA1-ABE7-F3AC-0D2A3C45B3ED}"/>
                    </a:ext>
                  </a:extLst>
                </p:cNvPr>
                <p:cNvSpPr txBox="1"/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8D8BB6BE-9831-3ABD-D6D4-9F9341FB7C2D}"/>
                    </a:ext>
                  </a:extLst>
                </p:cNvPr>
                <p:cNvSpPr txBox="1"/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71D847AA-660C-5E8C-14BA-CBE855745226}"/>
                    </a:ext>
                  </a:extLst>
                </p:cNvPr>
                <p:cNvSpPr txBox="1"/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21ECE68-7BFA-2A62-376C-73F699731094}"/>
                    </a:ext>
                  </a:extLst>
                </p:cNvPr>
                <p:cNvSpPr txBox="1"/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41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lussdiagramm: Verzögerung 8">
              <a:extLst>
                <a:ext uri="{FF2B5EF4-FFF2-40B4-BE49-F238E27FC236}">
                  <a16:creationId xmlns:a16="http://schemas.microsoft.com/office/drawing/2014/main" id="{DE62EC49-2346-C89F-8531-69C1B3B50574}"/>
                </a:ext>
              </a:extLst>
            </p:cNvPr>
            <p:cNvSpPr/>
            <p:nvPr/>
          </p:nvSpPr>
          <p:spPr>
            <a:xfrm rot="10800000">
              <a:off x="3771900" y="2470535"/>
              <a:ext cx="1803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zögerung 9">
              <a:extLst>
                <a:ext uri="{FF2B5EF4-FFF2-40B4-BE49-F238E27FC236}">
                  <a16:creationId xmlns:a16="http://schemas.microsoft.com/office/drawing/2014/main" id="{077AB7AF-F333-C52B-8CE0-41AC26E721E1}"/>
                </a:ext>
              </a:extLst>
            </p:cNvPr>
            <p:cNvSpPr/>
            <p:nvPr/>
          </p:nvSpPr>
          <p:spPr>
            <a:xfrm>
              <a:off x="5575300" y="2466996"/>
              <a:ext cx="1549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4AA7ED75-07DE-466C-F0A4-06164EEAC9EE}"/>
                    </a:ext>
                  </a:extLst>
                </p:cNvPr>
                <p:cNvSpPr txBox="1"/>
                <p:nvPr/>
              </p:nvSpPr>
              <p:spPr>
                <a:xfrm>
                  <a:off x="3466042" y="1341273"/>
                  <a:ext cx="5712904" cy="995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groupCh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4AA7ED75-07DE-466C-F0A4-06164EEA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042" y="1341273"/>
                  <a:ext cx="5712904" cy="9957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061A8F18-92DC-5EC8-2F1C-29229C7B3DC6}"/>
                    </a:ext>
                  </a:extLst>
                </p:cNvPr>
                <p:cNvSpPr txBox="1"/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5EDDC14D-F348-B27E-B72D-DA0163FBF13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162050" y="1878419"/>
              <a:ext cx="1755083" cy="84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CA37889-1114-A679-2DAF-B6B18EC4FAD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162050" y="2328497"/>
              <a:ext cx="1667000" cy="53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2ACB45B2-E813-7C60-9E78-869AFD064A1B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>
              <a:off x="2181478" y="2863849"/>
              <a:ext cx="1590422" cy="141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324414B-9534-FACE-FDCE-35D69D6B4F3F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2181478" y="3302000"/>
              <a:ext cx="1735655" cy="494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62C82D3-D097-78E0-BA4A-FC71510E1486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4710716" y="3539738"/>
              <a:ext cx="13684" cy="562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0371B74A-5908-8D7F-B607-4A329DF23BFC}"/>
                    </a:ext>
                  </a:extLst>
                </p:cNvPr>
                <p:cNvSpPr txBox="1"/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59" r="-370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A059F94-6EBE-0B70-3D97-F62C2F43450A}"/>
                    </a:ext>
                  </a:extLst>
                </p:cNvPr>
                <p:cNvSpPr txBox="1"/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273" r="-5455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39F5D8F1-D790-485B-E846-00508BAC6339}"/>
                    </a:ext>
                  </a:extLst>
                </p:cNvPr>
                <p:cNvSpPr txBox="1"/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273" r="-54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FA0BCB19-7466-EF1D-895D-899E62D2FCC0}"/>
                    </a:ext>
                  </a:extLst>
                </p:cNvPr>
                <p:cNvSpPr txBox="1"/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929" r="-1786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078C9AFF-79D1-F115-EF39-27643065F2F7}"/>
                    </a:ext>
                  </a:extLst>
                </p:cNvPr>
                <p:cNvSpPr txBox="1"/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61A57CA0-F01F-CFB8-A989-76871D6B2592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7124700" y="3001595"/>
              <a:ext cx="121285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237F7F8-8E49-65B3-2EF9-524177314912}"/>
                </a:ext>
              </a:extLst>
            </p:cNvPr>
            <p:cNvSpPr txBox="1"/>
            <p:nvPr/>
          </p:nvSpPr>
          <p:spPr>
            <a:xfrm>
              <a:off x="1625600" y="127672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Input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4F9B104-E7C6-6A94-9A50-59896112129C}"/>
                </a:ext>
              </a:extLst>
            </p:cNvPr>
            <p:cNvSpPr txBox="1"/>
            <p:nvPr/>
          </p:nvSpPr>
          <p:spPr>
            <a:xfrm>
              <a:off x="2649837" y="1646054"/>
              <a:ext cx="911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weights</a:t>
              </a:r>
              <a:endParaRPr lang="de-DE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3EE1CC-0C94-4BDD-353A-6207F05F9DE1}"/>
                </a:ext>
              </a:extLst>
            </p:cNvPr>
            <p:cNvSpPr txBox="1"/>
            <p:nvPr/>
          </p:nvSpPr>
          <p:spPr>
            <a:xfrm>
              <a:off x="4470400" y="4578350"/>
              <a:ext cx="1587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Bias/Threshold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F49B759-5C26-1BB2-FECE-3F5F840B3D8F}"/>
                </a:ext>
              </a:extLst>
            </p:cNvPr>
            <p:cNvSpPr txBox="1"/>
            <p:nvPr/>
          </p:nvSpPr>
          <p:spPr>
            <a:xfrm>
              <a:off x="5629786" y="3657600"/>
              <a:ext cx="212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activation</a:t>
              </a:r>
              <a:r>
                <a:rPr lang="de-DE" dirty="0"/>
                <a:t> </a:t>
              </a:r>
              <a:r>
                <a:rPr lang="de-DE" dirty="0" err="1"/>
                <a:t>function</a:t>
              </a:r>
              <a:r>
                <a:rPr lang="de-DE" dirty="0"/>
                <a:t> </a:t>
              </a:r>
              <a:r>
                <a:rPr lang="el-GR" dirty="0"/>
                <a:t>σ</a:t>
              </a:r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39BBF39-A9D8-6267-5E2C-3C93C3C3B4B4}"/>
                </a:ext>
              </a:extLst>
            </p:cNvPr>
            <p:cNvSpPr txBox="1"/>
            <p:nvPr/>
          </p:nvSpPr>
          <p:spPr>
            <a:xfrm>
              <a:off x="8045450" y="24669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output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AE98B155-7B9E-4A13-0568-2CA1A3D5E897}"/>
                    </a:ext>
                  </a:extLst>
                </p:cNvPr>
                <p:cNvSpPr txBox="1"/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CEEFEEB2-E81B-BF7D-6FCD-3F6EEE79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557" y="3355266"/>
            <a:ext cx="4662741" cy="3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D0233BA-BE1F-112C-1C7B-03E5165967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6721" y="1027906"/>
            <a:ext cx="2247508" cy="21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65A053-9677-AD13-3A24-F5DFEA43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896C42-9C79-09F0-C85F-6E197EBE2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37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inputs are first multiplied by weights and then added.</a:t>
            </a:r>
          </a:p>
          <a:p>
            <a:r>
              <a:rPr lang="en-US" dirty="0"/>
              <a:t>The result is then passed to an activation function.</a:t>
            </a:r>
          </a:p>
          <a:p>
            <a:r>
              <a:rPr lang="en-US" dirty="0"/>
              <a:t>The </a:t>
            </a:r>
            <a:r>
              <a:rPr lang="en-US" b="1" dirty="0"/>
              <a:t>training</a:t>
            </a:r>
            <a:r>
              <a:rPr lang="en-US" dirty="0"/>
              <a:t> process consists of </a:t>
            </a:r>
            <a:r>
              <a:rPr lang="en-US" b="1" dirty="0"/>
              <a:t>adjusting </a:t>
            </a:r>
            <a:r>
              <a:rPr lang="en-US" dirty="0"/>
              <a:t>the</a:t>
            </a:r>
            <a:r>
              <a:rPr lang="en-US" b="1" dirty="0"/>
              <a:t> weights </a:t>
            </a:r>
            <a:r>
              <a:rPr lang="en-US" dirty="0"/>
              <a:t>and</a:t>
            </a:r>
            <a:r>
              <a:rPr lang="en-US" b="1" dirty="0"/>
              <a:t> thresholds</a:t>
            </a:r>
            <a:r>
              <a:rPr lang="en-US" dirty="0"/>
              <a:t>.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5AAC4BE-CD08-D9B1-8542-463F6C1E26F4}"/>
              </a:ext>
            </a:extLst>
          </p:cNvPr>
          <p:cNvGrpSpPr/>
          <p:nvPr/>
        </p:nvGrpSpPr>
        <p:grpSpPr>
          <a:xfrm>
            <a:off x="2011292" y="3164298"/>
            <a:ext cx="7245717" cy="3670960"/>
            <a:chOff x="1625600" y="1276722"/>
            <a:chExt cx="7245717" cy="3670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/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/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/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/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41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lussdiagramm: Verzögerung 10">
              <a:extLst>
                <a:ext uri="{FF2B5EF4-FFF2-40B4-BE49-F238E27FC236}">
                  <a16:creationId xmlns:a16="http://schemas.microsoft.com/office/drawing/2014/main" id="{3604D81C-495A-6EDB-A4B2-7F57AC7BD9C9}"/>
                </a:ext>
              </a:extLst>
            </p:cNvPr>
            <p:cNvSpPr/>
            <p:nvPr/>
          </p:nvSpPr>
          <p:spPr>
            <a:xfrm rot="10800000">
              <a:off x="3771900" y="2470535"/>
              <a:ext cx="1803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lussdiagramm: Verzögerung 11">
              <a:extLst>
                <a:ext uri="{FF2B5EF4-FFF2-40B4-BE49-F238E27FC236}">
                  <a16:creationId xmlns:a16="http://schemas.microsoft.com/office/drawing/2014/main" id="{4415409A-6516-812E-B0B5-0B2D78624446}"/>
                </a:ext>
              </a:extLst>
            </p:cNvPr>
            <p:cNvSpPr/>
            <p:nvPr/>
          </p:nvSpPr>
          <p:spPr>
            <a:xfrm>
              <a:off x="5575300" y="2466996"/>
              <a:ext cx="1549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063B08D-CF89-5A78-CFD9-901F6F6C723B}"/>
                    </a:ext>
                  </a:extLst>
                </p:cNvPr>
                <p:cNvSpPr txBox="1"/>
                <p:nvPr/>
              </p:nvSpPr>
              <p:spPr>
                <a:xfrm>
                  <a:off x="4067429" y="2466996"/>
                  <a:ext cx="1404166" cy="9830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063B08D-CF89-5A78-CFD9-901F6F6C7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429" y="2466996"/>
                  <a:ext cx="1404166" cy="9830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/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3799626-A47D-286B-110D-7BF6015B33F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162050" y="1878419"/>
              <a:ext cx="1755083" cy="84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57E9AF96-D69E-41D9-1843-374442D5F6E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162050" y="2328497"/>
              <a:ext cx="1667000" cy="53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BEA6DFA-EE14-EEAA-B04F-1C4EFC7D5464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>
              <a:off x="2181478" y="2863849"/>
              <a:ext cx="1590422" cy="141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B7113BF-59DA-8AC9-AFF2-8C5A62217DAD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2181478" y="3302000"/>
              <a:ext cx="1735655" cy="494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6B40F08-0DA8-C3E7-EC78-C385EAE7718E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4710716" y="3539738"/>
              <a:ext cx="13684" cy="562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/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59" r="-370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/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273" r="-5455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/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273" r="-54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/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929" r="-1786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/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CC1A2FF-7596-66ED-DC45-ED710407E44E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7124700" y="3001595"/>
              <a:ext cx="121285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FAE19D6-E590-F8F1-90C0-555786236981}"/>
                </a:ext>
              </a:extLst>
            </p:cNvPr>
            <p:cNvSpPr txBox="1"/>
            <p:nvPr/>
          </p:nvSpPr>
          <p:spPr>
            <a:xfrm>
              <a:off x="1625600" y="127672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Input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5AC9C92A-5906-35A3-4ECC-9330DDE5CADF}"/>
                </a:ext>
              </a:extLst>
            </p:cNvPr>
            <p:cNvSpPr txBox="1"/>
            <p:nvPr/>
          </p:nvSpPr>
          <p:spPr>
            <a:xfrm>
              <a:off x="2649837" y="1646054"/>
              <a:ext cx="911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weights</a:t>
              </a:r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A056591-37F7-9EE9-17D7-A3F26040261E}"/>
                </a:ext>
              </a:extLst>
            </p:cNvPr>
            <p:cNvSpPr txBox="1"/>
            <p:nvPr/>
          </p:nvSpPr>
          <p:spPr>
            <a:xfrm>
              <a:off x="4470400" y="4578350"/>
              <a:ext cx="1587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Bias/Threshold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5CE768B9-026B-279A-5830-28FA8D713A93}"/>
                </a:ext>
              </a:extLst>
            </p:cNvPr>
            <p:cNvSpPr txBox="1"/>
            <p:nvPr/>
          </p:nvSpPr>
          <p:spPr>
            <a:xfrm>
              <a:off x="5629786" y="3657600"/>
              <a:ext cx="212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activation</a:t>
              </a:r>
              <a:r>
                <a:rPr lang="de-DE" dirty="0"/>
                <a:t> </a:t>
              </a:r>
              <a:r>
                <a:rPr lang="de-DE" dirty="0" err="1"/>
                <a:t>function</a:t>
              </a:r>
              <a:r>
                <a:rPr lang="de-DE" dirty="0"/>
                <a:t> </a:t>
              </a:r>
              <a:r>
                <a:rPr lang="el-GR" dirty="0"/>
                <a:t>σ</a:t>
              </a:r>
              <a:endParaRPr lang="de-DE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30DB6A-AEED-1779-213B-467D2A1C87F4}"/>
                </a:ext>
              </a:extLst>
            </p:cNvPr>
            <p:cNvSpPr txBox="1"/>
            <p:nvPr/>
          </p:nvSpPr>
          <p:spPr>
            <a:xfrm>
              <a:off x="8045450" y="24669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output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/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107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FE6F6-B4B7-3A23-0A90-314B5F1D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E47558-4D48-1420-E79F-2624367897DC}"/>
                  </a:ext>
                </a:extLst>
              </p:cNvPr>
              <p:cNvSpPr txBox="1"/>
              <p:nvPr/>
            </p:nvSpPr>
            <p:spPr>
              <a:xfrm>
                <a:off x="1424907" y="2615899"/>
                <a:ext cx="354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E47558-4D48-1420-E79F-26243678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07" y="2615899"/>
                <a:ext cx="354264" cy="276999"/>
              </a:xfrm>
              <a:prstGeom prst="rect">
                <a:avLst/>
              </a:prstGeom>
              <a:blipFill>
                <a:blip r:embed="rId2"/>
                <a:stretch>
                  <a:fillRect l="-3448" r="-155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7E751D6-A319-AB8F-A33E-CCB5228B7BBF}"/>
                  </a:ext>
                </a:extLst>
              </p:cNvPr>
              <p:cNvSpPr txBox="1"/>
              <p:nvPr/>
            </p:nvSpPr>
            <p:spPr>
              <a:xfrm>
                <a:off x="1419585" y="3065977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7E751D6-A319-AB8F-A33E-CCB5228B7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85" y="3065977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1663649-6CD1-6F14-BEC7-0E71D64DE031}"/>
                  </a:ext>
                </a:extLst>
              </p:cNvPr>
              <p:cNvSpPr txBox="1"/>
              <p:nvPr/>
            </p:nvSpPr>
            <p:spPr>
              <a:xfrm>
                <a:off x="1424908" y="3604119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1663649-6CD1-6F14-BEC7-0E71D64DE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08" y="3604119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ussdiagramm: Verzögerung 6">
            <a:extLst>
              <a:ext uri="{FF2B5EF4-FFF2-40B4-BE49-F238E27FC236}">
                <a16:creationId xmlns:a16="http://schemas.microsoft.com/office/drawing/2014/main" id="{234D68EB-8802-BFAB-02A1-37FEF8CDF867}"/>
              </a:ext>
            </a:extLst>
          </p:cNvPr>
          <p:cNvSpPr/>
          <p:nvPr/>
        </p:nvSpPr>
        <p:spPr>
          <a:xfrm rot="10800000">
            <a:off x="3310858" y="3354879"/>
            <a:ext cx="4251088" cy="1069201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lussdiagramm: Verzögerung 7">
            <a:extLst>
              <a:ext uri="{FF2B5EF4-FFF2-40B4-BE49-F238E27FC236}">
                <a16:creationId xmlns:a16="http://schemas.microsoft.com/office/drawing/2014/main" id="{4C31B856-5B1D-97F3-D03E-1FE2FB6BB4BA}"/>
              </a:ext>
            </a:extLst>
          </p:cNvPr>
          <p:cNvSpPr/>
          <p:nvPr/>
        </p:nvSpPr>
        <p:spPr>
          <a:xfrm>
            <a:off x="7561946" y="3346517"/>
            <a:ext cx="1549400" cy="1069201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EF013F-4672-31D4-CF8C-85B833C7A672}"/>
                  </a:ext>
                </a:extLst>
              </p:cNvPr>
              <p:cNvSpPr txBox="1"/>
              <p:nvPr/>
            </p:nvSpPr>
            <p:spPr>
              <a:xfrm>
                <a:off x="4158174" y="4978080"/>
                <a:ext cx="785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EF013F-4672-31D4-CF8C-85B833C7A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174" y="4978080"/>
                <a:ext cx="785728" cy="276999"/>
              </a:xfrm>
              <a:prstGeom prst="rect">
                <a:avLst/>
              </a:prstGeom>
              <a:blipFill>
                <a:blip r:embed="rId5"/>
                <a:stretch>
                  <a:fillRect l="-775" r="-620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6B61B96-E453-457E-1E9A-EC1B708CE85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79171" y="2754399"/>
            <a:ext cx="1676920" cy="84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43E460-933E-A15D-F696-D3395B4E169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00725" y="3204477"/>
            <a:ext cx="1767283" cy="53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4AA53D7-FEEE-F9F0-2E62-048C16AC684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720436" y="3748195"/>
            <a:ext cx="1590422" cy="14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53050DF-D470-827D-D1E5-98F8FBFBDB02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4263358" y="4415718"/>
            <a:ext cx="287680" cy="562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059F26C-A81B-3041-5ADF-78FA269B4D3B}"/>
                  </a:ext>
                </a:extLst>
              </p:cNvPr>
              <p:cNvSpPr txBox="1"/>
              <p:nvPr/>
            </p:nvSpPr>
            <p:spPr>
              <a:xfrm>
                <a:off x="2188795" y="2927477"/>
                <a:ext cx="181139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059F26C-A81B-3041-5ADF-78FA269B4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95" y="2927477"/>
                <a:ext cx="181139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1178E4C-DE64-D630-7D9D-DDABF69D7696}"/>
                  </a:ext>
                </a:extLst>
              </p:cNvPr>
              <p:cNvSpPr txBox="1"/>
              <p:nvPr/>
            </p:nvSpPr>
            <p:spPr>
              <a:xfrm>
                <a:off x="2158570" y="3285051"/>
                <a:ext cx="354264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1178E4C-DE64-D630-7D9D-DDABF69D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570" y="3285051"/>
                <a:ext cx="354264" cy="276999"/>
              </a:xfrm>
              <a:prstGeom prst="rect">
                <a:avLst/>
              </a:prstGeom>
              <a:blipFill>
                <a:blip r:embed="rId7"/>
                <a:stretch>
                  <a:fillRect r="-15000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482AADC-0B11-3EC6-C508-7900750C6D02}"/>
                  </a:ext>
                </a:extLst>
              </p:cNvPr>
              <p:cNvSpPr txBox="1"/>
              <p:nvPr/>
            </p:nvSpPr>
            <p:spPr>
              <a:xfrm>
                <a:off x="2158570" y="3684693"/>
                <a:ext cx="181139" cy="5186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482AADC-0B11-3EC6-C508-7900750C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570" y="3684693"/>
                <a:ext cx="181139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DFA24EE-6ECF-7131-29EB-EE06099CB18E}"/>
              </a:ext>
            </a:extLst>
          </p:cNvPr>
          <p:cNvCxnSpPr>
            <a:stCxn id="8" idx="3"/>
          </p:cNvCxnSpPr>
          <p:nvPr/>
        </p:nvCxnSpPr>
        <p:spPr>
          <a:xfrm flipV="1">
            <a:off x="9111346" y="3881116"/>
            <a:ext cx="1212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EC0F6CD-9AF0-FE7E-588D-8F65EBDCC169}"/>
              </a:ext>
            </a:extLst>
          </p:cNvPr>
          <p:cNvSpPr txBox="1"/>
          <p:nvPr/>
        </p:nvSpPr>
        <p:spPr>
          <a:xfrm>
            <a:off x="1164558" y="21527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96993CA-D315-8749-FA63-30D2BDB88346}"/>
              </a:ext>
            </a:extLst>
          </p:cNvPr>
          <p:cNvSpPr txBox="1"/>
          <p:nvPr/>
        </p:nvSpPr>
        <p:spPr>
          <a:xfrm>
            <a:off x="2188795" y="252203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weights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E1FEE0F-1A28-5A48-4AC9-EBC973834F0C}"/>
              </a:ext>
            </a:extLst>
          </p:cNvPr>
          <p:cNvSpPr txBox="1"/>
          <p:nvPr/>
        </p:nvSpPr>
        <p:spPr>
          <a:xfrm>
            <a:off x="4055421" y="525507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bias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7954B2D-9378-AE83-1319-C900E4229E6A}"/>
              </a:ext>
            </a:extLst>
          </p:cNvPr>
          <p:cNvSpPr txBox="1"/>
          <p:nvPr/>
        </p:nvSpPr>
        <p:spPr>
          <a:xfrm>
            <a:off x="6801201" y="4601252"/>
            <a:ext cx="223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el-GR" dirty="0"/>
              <a:t>σ</a:t>
            </a:r>
            <a:r>
              <a:rPr lang="de-DE" dirty="0"/>
              <a:t>: </a:t>
            </a:r>
          </a:p>
          <a:p>
            <a:r>
              <a:rPr lang="de-DE" dirty="0"/>
              <a:t>Binary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E1A5818-A468-C525-D775-6813B5B70752}"/>
              </a:ext>
            </a:extLst>
          </p:cNvPr>
          <p:cNvSpPr txBox="1"/>
          <p:nvPr/>
        </p:nvSpPr>
        <p:spPr>
          <a:xfrm>
            <a:off x="10159920" y="331536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output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001FAB-838D-36A5-6211-56769B225341}"/>
                  </a:ext>
                </a:extLst>
              </p:cNvPr>
              <p:cNvSpPr txBox="1"/>
              <p:nvPr/>
            </p:nvSpPr>
            <p:spPr>
              <a:xfrm>
                <a:off x="7126872" y="5248209"/>
                <a:ext cx="169213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sonst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001FAB-838D-36A5-6211-56769B225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72" y="5248209"/>
                <a:ext cx="1692130" cy="617861"/>
              </a:xfrm>
              <a:prstGeom prst="rect">
                <a:avLst/>
              </a:prstGeom>
              <a:blipFill>
                <a:blip r:embed="rId9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E046D0F-E8FC-CBC8-9F94-DC77A66C5C1F}"/>
                  </a:ext>
                </a:extLst>
              </p:cNvPr>
              <p:cNvSpPr txBox="1"/>
              <p:nvPr/>
            </p:nvSpPr>
            <p:spPr>
              <a:xfrm>
                <a:off x="3660998" y="2309371"/>
                <a:ext cx="1404166" cy="983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lim>
                      </m:limUp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E046D0F-E8FC-CBC8-9F94-DC77A66C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998" y="2309371"/>
                <a:ext cx="1404166" cy="9830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EAD536D-1BB5-76E0-803F-02D64F08ECD6}"/>
                  </a:ext>
                </a:extLst>
              </p:cNvPr>
              <p:cNvSpPr txBox="1"/>
              <p:nvPr/>
            </p:nvSpPr>
            <p:spPr>
              <a:xfrm>
                <a:off x="7919103" y="2452350"/>
                <a:ext cx="501740" cy="477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Up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EAD536D-1BB5-76E0-803F-02D64F08E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103" y="2452350"/>
                <a:ext cx="501740" cy="477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EB6AF-49A1-1526-3B5E-421B28BDBBE3}"/>
                  </a:ext>
                </a:extLst>
              </p:cNvPr>
              <p:cNvSpPr txBox="1"/>
              <p:nvPr/>
            </p:nvSpPr>
            <p:spPr>
              <a:xfrm>
                <a:off x="3338861" y="3537527"/>
                <a:ext cx="386195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−3+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−2⋅2+3⋅(−1)+4⋅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EB6AF-49A1-1526-3B5E-421B28BD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861" y="3537527"/>
                <a:ext cx="3861955" cy="6223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750934B-6B71-4215-BEC1-7F596AC2EBF3}"/>
                  </a:ext>
                </a:extLst>
              </p:cNvPr>
              <p:cNvSpPr txBox="1"/>
              <p:nvPr/>
            </p:nvSpPr>
            <p:spPr>
              <a:xfrm>
                <a:off x="7702177" y="3804738"/>
                <a:ext cx="1115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750934B-6B71-4215-BEC1-7F596AC2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177" y="3804738"/>
                <a:ext cx="1115755" cy="276999"/>
              </a:xfrm>
              <a:prstGeom prst="rect">
                <a:avLst/>
              </a:prstGeom>
              <a:blipFill>
                <a:blip r:embed="rId13"/>
                <a:stretch>
                  <a:fillRect l="-2717" r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07A4693-9FBB-469B-AA79-A37674DAE7E5}"/>
                  </a:ext>
                </a:extLst>
              </p:cNvPr>
              <p:cNvSpPr txBox="1"/>
              <p:nvPr/>
            </p:nvSpPr>
            <p:spPr>
              <a:xfrm>
                <a:off x="10423566" y="373983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07A4693-9FBB-469B-AA79-A37674DAE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566" y="3739830"/>
                <a:ext cx="181139" cy="276999"/>
              </a:xfrm>
              <a:prstGeom prst="rect">
                <a:avLst/>
              </a:prstGeom>
              <a:blipFill>
                <a:blip r:embed="rId14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78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325A8-52B5-103F-1B4D-3142AD79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78403-1DF4-1EAF-3C4A-EDF52C9C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can only give good results if the data are linearly separable.</a:t>
            </a:r>
          </a:p>
          <a:p>
            <a:r>
              <a:rPr lang="de-DE" dirty="0" err="1">
                <a:hlinkClick r:id="rId2"/>
              </a:rPr>
              <a:t>Visulisation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D025245-40CA-F1C0-42EE-9B72DFE2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265" y="3376613"/>
            <a:ext cx="2752725" cy="2800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4A5D166-8000-50CE-FE07-4369B73CD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773" y="3452813"/>
            <a:ext cx="2762250" cy="2724150"/>
          </a:xfrm>
          <a:prstGeom prst="rect">
            <a:avLst/>
          </a:prstGeom>
        </p:spPr>
      </p:pic>
      <p:pic>
        <p:nvPicPr>
          <p:cNvPr id="11" name="Grafik 10" descr="Häkchen mit einfarbiger Füllung">
            <a:extLst>
              <a:ext uri="{FF2B5EF4-FFF2-40B4-BE49-F238E27FC236}">
                <a16:creationId xmlns:a16="http://schemas.microsoft.com/office/drawing/2014/main" id="{6967FB5C-92DE-0B18-110B-C8CE17DE7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2044" y="5576348"/>
            <a:ext cx="914400" cy="914400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7A5EF393-08B7-3B5E-8D2E-604A75A02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0827" y="5578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3932-828D-362D-75DA-C2778607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712E5F-EC9D-C6D6-39C2-171A46D1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4923" cy="4351338"/>
          </a:xfrm>
        </p:spPr>
        <p:txBody>
          <a:bodyPr>
            <a:norm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network, multiple </a:t>
            </a:r>
            <a:r>
              <a:rPr lang="de-DE" dirty="0" err="1"/>
              <a:t>perceptrons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orginized</a:t>
            </a:r>
            <a:r>
              <a:rPr lang="de-DE" dirty="0"/>
              <a:t> in </a:t>
            </a:r>
            <a:r>
              <a:rPr lang="de-DE" dirty="0" err="1"/>
              <a:t>layers</a:t>
            </a:r>
            <a:r>
              <a:rPr lang="de-DE" dirty="0"/>
              <a:t>.</a:t>
            </a:r>
          </a:p>
          <a:p>
            <a:r>
              <a:rPr lang="en-US" b="1" dirty="0"/>
              <a:t>Definition</a:t>
            </a:r>
            <a:r>
              <a:rPr lang="en-US" dirty="0"/>
              <a:t>: An </a:t>
            </a:r>
            <a:r>
              <a:rPr lang="en-US" b="1" dirty="0"/>
              <a:t>artificial neural network</a:t>
            </a:r>
            <a:r>
              <a:rPr lang="en-US" dirty="0"/>
              <a:t> is a data processing system consisting of interconnected computing units called neurons/nodes. These are organized in layers and connected to each other with weights.</a:t>
            </a:r>
          </a:p>
          <a:p>
            <a:r>
              <a:rPr lang="en-US" dirty="0"/>
              <a:t>Propagating data from one layer to the next is called forward propagation.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873ED8-84CB-523A-0F87-79EF9554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93" y="279308"/>
            <a:ext cx="4688124" cy="318520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34C233D-4274-7BDF-ADD2-9DB1E58F221F}"/>
              </a:ext>
            </a:extLst>
          </p:cNvPr>
          <p:cNvSpPr txBox="1"/>
          <p:nvPr/>
        </p:nvSpPr>
        <p:spPr>
          <a:xfrm>
            <a:off x="98311" y="4136613"/>
            <a:ext cx="896364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Other Names:</a:t>
            </a:r>
          </a:p>
          <a:p>
            <a:pPr algn="l"/>
            <a:endParaRPr lang="nl-NL" sz="1400" b="0" i="0" dirty="0">
              <a:solidFill>
                <a:schemeClr val="bg1">
                  <a:lumMod val="65000"/>
                </a:schemeClr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ANN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neural network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>
                    <a:lumMod val="65000"/>
                  </a:schemeClr>
                </a:solidFill>
                <a:latin typeface="system-ui"/>
              </a:rPr>
              <a:t> n</a:t>
            </a: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etwork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neural net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model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E7BDB6-35EE-5860-71D5-BBEF40FB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93" y="4277540"/>
            <a:ext cx="4759919" cy="23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26C41-F987-7FA0-9E04-EB12AA17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ANN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D3437-C9BD-1339-CFD6-2C941112A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34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ANNs consist of several layers, which in turn consist of several </a:t>
            </a:r>
            <a:r>
              <a:rPr lang="en-US" dirty="0" err="1"/>
              <a:t>perceptrons</a:t>
            </a:r>
            <a:r>
              <a:rPr lang="en-US" dirty="0"/>
              <a:t> (processing units).</a:t>
            </a:r>
          </a:p>
          <a:p>
            <a:r>
              <a:rPr lang="en-US" dirty="0"/>
              <a:t>There is an input layer for the input.</a:t>
            </a:r>
          </a:p>
          <a:p>
            <a:r>
              <a:rPr lang="en-US" dirty="0"/>
              <a:t>An output layer for prediction/classification.</a:t>
            </a:r>
          </a:p>
          <a:p>
            <a:r>
              <a:rPr lang="en-US" dirty="0"/>
              <a:t>Hidden layers that process the data.</a:t>
            </a:r>
          </a:p>
          <a:p>
            <a:r>
              <a:rPr lang="en-US" dirty="0"/>
              <a:t>If there are at least 2 hidden layers, the network is called "deep".</a:t>
            </a:r>
          </a:p>
          <a:p>
            <a:r>
              <a:rPr lang="en-US" dirty="0"/>
              <a:t>The neural networks are "trained" with existing data.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BF538D-D694-8AF4-5894-032E895D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66" y="2306666"/>
            <a:ext cx="5714848" cy="28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1397D-B80E-EE05-FEE4-02912FF1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23468-B19A-A5F5-7AFB-35946254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</a:t>
            </a:r>
          </a:p>
          <a:p>
            <a:r>
              <a:rPr lang="en-US" dirty="0"/>
              <a:t>Job role:</a:t>
            </a:r>
          </a:p>
          <a:p>
            <a:r>
              <a:rPr lang="en-US" dirty="0"/>
              <a:t>Experience with Python:</a:t>
            </a:r>
          </a:p>
          <a:p>
            <a:r>
              <a:rPr lang="en-US" dirty="0"/>
              <a:t>Experience with Deep Learning:</a:t>
            </a:r>
          </a:p>
          <a:p>
            <a:r>
              <a:rPr lang="en-US" dirty="0"/>
              <a:t>Do you have a working programming environment for Python with TensorFlow?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0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4FE8F-9143-FC3D-84C4-27FCB708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D1A4AC-8CE4-2FA3-A233-B5C66BD077B7}"/>
              </a:ext>
            </a:extLst>
          </p:cNvPr>
          <p:cNvSpPr txBox="1"/>
          <p:nvPr/>
        </p:nvSpPr>
        <p:spPr>
          <a:xfrm>
            <a:off x="3877656" y="6123543"/>
            <a:ext cx="347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https://playground.tensorflow.org/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E6D0F3-6BEE-A113-A3A6-17266A98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78" y="1532572"/>
            <a:ext cx="6605134" cy="44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9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DCD9C-479A-033C-8532-ED71128A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 and </a:t>
            </a:r>
            <a:r>
              <a:rPr lang="de-DE" dirty="0" err="1"/>
              <a:t>hyperparameters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4DCAC2-71CE-2F23-DDE8-472394DC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model, a distinction is made between parameters and hyperparameters.</a:t>
            </a:r>
          </a:p>
          <a:p>
            <a:r>
              <a:rPr lang="en-US" b="1" dirty="0"/>
              <a:t>Parameters</a:t>
            </a:r>
            <a:r>
              <a:rPr lang="en-US" dirty="0"/>
              <a:t>: Variables </a:t>
            </a:r>
            <a:r>
              <a:rPr lang="en-US" b="1" dirty="0"/>
              <a:t>within</a:t>
            </a:r>
            <a:r>
              <a:rPr lang="en-US" dirty="0"/>
              <a:t> a model that are automatically adjusted during training (e.g. weights between layers)</a:t>
            </a:r>
          </a:p>
          <a:p>
            <a:r>
              <a:rPr lang="en-US" b="1" dirty="0"/>
              <a:t>Hyperparameter</a:t>
            </a:r>
            <a:r>
              <a:rPr lang="en-US" dirty="0"/>
              <a:t>: Variable that is set </a:t>
            </a:r>
            <a:r>
              <a:rPr lang="en-US" b="1" dirty="0"/>
              <a:t>before the training </a:t>
            </a:r>
            <a:r>
              <a:rPr lang="en-US" dirty="0"/>
              <a:t>process and determines the behavior of the model (e.g. number and size of hidden layers, type of activation function, batch size, ...)</a:t>
            </a:r>
          </a:p>
          <a:p>
            <a:r>
              <a:rPr lang="en-US" dirty="0"/>
              <a:t>Finding the right hyperparameter is called </a:t>
            </a:r>
            <a:r>
              <a:rPr lang="en-US" b="1" dirty="0"/>
              <a:t>hyperparameter tuning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29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ED8C7-F6C8-D056-6489-229711A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neuronale Netze gut?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91526A-DD8C-B6EA-4296-C4D8A71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Universal Approximation Theorem besagt, dass ich jede Funktion durch ein Neuronales Netz approximieren lässt.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F07424-98C1-E9F2-2B1B-27CBD55B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19" y="2929242"/>
            <a:ext cx="5586989" cy="32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5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45005-12F3-A89F-F09F-D58169C2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Classifikation</a:t>
            </a:r>
            <a:r>
              <a:rPr lang="de-DE" dirty="0"/>
              <a:t> mit MLP (Multi-Layer-</a:t>
            </a:r>
            <a:r>
              <a:rPr lang="de-DE" dirty="0" err="1"/>
              <a:t>Perceptron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9F930-ED12-2634-912D-3DD11ECF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39" y="2038764"/>
            <a:ext cx="2971800" cy="3257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84C9092-82B0-8906-517D-C2440164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977473"/>
            <a:ext cx="3886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9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45005-12F3-A89F-F09F-D58169C2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mit MLP (Multi-Layer-</a:t>
            </a:r>
            <a:r>
              <a:rPr lang="de-DE" dirty="0" err="1"/>
              <a:t>Perceptron</a:t>
            </a:r>
            <a:r>
              <a:rPr lang="de-DE" dirty="0"/>
              <a:t>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EC6CB1-DBD8-7092-67F2-CD345A92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01" y="2033795"/>
            <a:ext cx="5543550" cy="4248150"/>
          </a:xfrm>
          <a:custGeom>
            <a:avLst/>
            <a:gdLst>
              <a:gd name="connsiteX0" fmla="*/ 0 w 5543550"/>
              <a:gd name="connsiteY0" fmla="*/ 0 h 4248150"/>
              <a:gd name="connsiteX1" fmla="*/ 5543550 w 5543550"/>
              <a:gd name="connsiteY1" fmla="*/ 0 h 4248150"/>
              <a:gd name="connsiteX2" fmla="*/ 5543550 w 5543550"/>
              <a:gd name="connsiteY2" fmla="*/ 2034622 h 4248150"/>
              <a:gd name="connsiteX3" fmla="*/ 3904836 w 5543550"/>
              <a:gd name="connsiteY3" fmla="*/ 2034622 h 4248150"/>
              <a:gd name="connsiteX4" fmla="*/ 3904836 w 5543550"/>
              <a:gd name="connsiteY4" fmla="*/ 4248150 h 4248150"/>
              <a:gd name="connsiteX5" fmla="*/ 0 w 5543550"/>
              <a:gd name="connsiteY5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3550" h="4248150">
                <a:moveTo>
                  <a:pt x="0" y="0"/>
                </a:moveTo>
                <a:lnTo>
                  <a:pt x="5543550" y="0"/>
                </a:lnTo>
                <a:lnTo>
                  <a:pt x="5543550" y="2034622"/>
                </a:lnTo>
                <a:lnTo>
                  <a:pt x="3904836" y="2034622"/>
                </a:lnTo>
                <a:lnTo>
                  <a:pt x="3904836" y="4248150"/>
                </a:lnTo>
                <a:lnTo>
                  <a:pt x="0" y="4248150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2A7342-5FC2-2A81-08E3-510D7645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2238375"/>
            <a:ext cx="30194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3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311D1-EB41-A31B-9052-A3C5FF97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Pseudocode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E83C9FD-D48C-8A3F-B693-B7DC9174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5528" cy="4351338"/>
          </a:xfrm>
        </p:spPr>
        <p:txBody>
          <a:bodyPr/>
          <a:lstStyle/>
          <a:p>
            <a:r>
              <a:rPr lang="en-US" dirty="0"/>
              <a:t>First we need to set the number and size of the layers.</a:t>
            </a:r>
          </a:p>
          <a:p>
            <a:r>
              <a:rPr lang="en-US" dirty="0"/>
              <a:t>In this illustration we are working with fully connected (</a:t>
            </a:r>
            <a:r>
              <a:rPr lang="en-US" b="1" dirty="0"/>
              <a:t>dense</a:t>
            </a:r>
            <a:r>
              <a:rPr lang="en-US" dirty="0"/>
              <a:t>) layers, where all nodes of one layer are connected to all nodes of the next layer.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0AEA6-787D-B0D7-D259-FAABC740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70" y="128751"/>
            <a:ext cx="6254075" cy="254311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BBDDA3-DDC2-A19D-9AA8-5C739BA86446}"/>
              </a:ext>
            </a:extLst>
          </p:cNvPr>
          <p:cNvGrpSpPr/>
          <p:nvPr/>
        </p:nvGrpSpPr>
        <p:grpSpPr>
          <a:xfrm>
            <a:off x="5789401" y="2858699"/>
            <a:ext cx="5866767" cy="3767259"/>
            <a:chOff x="838200" y="2627055"/>
            <a:chExt cx="5866767" cy="376725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3B6A29-2AC2-B3FE-620F-2926425E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627055"/>
              <a:ext cx="5866767" cy="376725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2C1DA97-8650-51CB-7BA9-EB0548897D5A}"/>
                </a:ext>
              </a:extLst>
            </p:cNvPr>
            <p:cNvSpPr/>
            <p:nvPr/>
          </p:nvSpPr>
          <p:spPr>
            <a:xfrm>
              <a:off x="1757464" y="2833992"/>
              <a:ext cx="181583" cy="500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8C95BC4-ED95-82CC-53B6-9B8889DE7DC3}"/>
                </a:ext>
              </a:extLst>
            </p:cNvPr>
            <p:cNvSpPr/>
            <p:nvPr/>
          </p:nvSpPr>
          <p:spPr>
            <a:xfrm>
              <a:off x="2048078" y="2835613"/>
              <a:ext cx="293045" cy="50097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BC84827-1788-C0F2-019D-AC6569DD1F25}"/>
              </a:ext>
            </a:extLst>
          </p:cNvPr>
          <p:cNvSpPr/>
          <p:nvPr/>
        </p:nvSpPr>
        <p:spPr>
          <a:xfrm>
            <a:off x="5789401" y="4630367"/>
            <a:ext cx="5682752" cy="162128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A56DCA50-D94F-FB7E-F2CE-6909853E972B}"/>
              </a:ext>
            </a:extLst>
          </p:cNvPr>
          <p:cNvSpPr/>
          <p:nvPr/>
        </p:nvSpPr>
        <p:spPr>
          <a:xfrm>
            <a:off x="5789401" y="4443532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B81FF6F-C1F7-49FD-DE51-44579121EE17}"/>
              </a:ext>
            </a:extLst>
          </p:cNvPr>
          <p:cNvSpPr/>
          <p:nvPr/>
        </p:nvSpPr>
        <p:spPr>
          <a:xfrm>
            <a:off x="5789401" y="4279783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8B09871-5878-F52B-FCB2-A4E56F6718EC}"/>
              </a:ext>
            </a:extLst>
          </p:cNvPr>
          <p:cNvSpPr/>
          <p:nvPr/>
        </p:nvSpPr>
        <p:spPr>
          <a:xfrm>
            <a:off x="5789401" y="4116034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61F4841-B509-D887-8D55-AB7572AEB70D}"/>
              </a:ext>
            </a:extLst>
          </p:cNvPr>
          <p:cNvSpPr/>
          <p:nvPr/>
        </p:nvSpPr>
        <p:spPr>
          <a:xfrm>
            <a:off x="8333362" y="762995"/>
            <a:ext cx="597127" cy="193357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802AE0A-6FFF-1596-DE12-8A621D19A97B}"/>
              </a:ext>
            </a:extLst>
          </p:cNvPr>
          <p:cNvSpPr/>
          <p:nvPr/>
        </p:nvSpPr>
        <p:spPr>
          <a:xfrm>
            <a:off x="5509896" y="1264665"/>
            <a:ext cx="1024647" cy="2399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AA2CB3-1618-E289-2A90-3DC7FB2AA303}"/>
              </a:ext>
            </a:extLst>
          </p:cNvPr>
          <p:cNvSpPr/>
          <p:nvPr/>
        </p:nvSpPr>
        <p:spPr>
          <a:xfrm>
            <a:off x="5509896" y="1705651"/>
            <a:ext cx="1024647" cy="2399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0DA363A0-4315-F9E5-E2B6-43FB26030049}"/>
              </a:ext>
            </a:extLst>
          </p:cNvPr>
          <p:cNvSpPr/>
          <p:nvPr/>
        </p:nvSpPr>
        <p:spPr>
          <a:xfrm>
            <a:off x="7632474" y="931584"/>
            <a:ext cx="597127" cy="151473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FF71460-8152-D4CE-D377-1F994BFDCF49}"/>
              </a:ext>
            </a:extLst>
          </p:cNvPr>
          <p:cNvSpPr/>
          <p:nvPr/>
        </p:nvSpPr>
        <p:spPr>
          <a:xfrm>
            <a:off x="9028968" y="890348"/>
            <a:ext cx="597127" cy="151473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6CA1B39-EA04-0181-2D1A-7AF1C1040755}"/>
              </a:ext>
            </a:extLst>
          </p:cNvPr>
          <p:cNvSpPr/>
          <p:nvPr/>
        </p:nvSpPr>
        <p:spPr>
          <a:xfrm>
            <a:off x="6934265" y="1135642"/>
            <a:ext cx="597127" cy="998207"/>
          </a:xfrm>
          <a:prstGeom prst="roundRect">
            <a:avLst>
              <a:gd name="adj" fmla="val 3665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AF5F8A1-DCD6-82CF-7F03-59756076529C}"/>
              </a:ext>
            </a:extLst>
          </p:cNvPr>
          <p:cNvSpPr/>
          <p:nvPr/>
        </p:nvSpPr>
        <p:spPr>
          <a:xfrm>
            <a:off x="9724574" y="1110109"/>
            <a:ext cx="597127" cy="998207"/>
          </a:xfrm>
          <a:prstGeom prst="roundRect">
            <a:avLst>
              <a:gd name="adj" fmla="val 3665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CE28E8C0-7024-306C-4BAD-EAEEB1AF6E3D}"/>
              </a:ext>
            </a:extLst>
          </p:cNvPr>
          <p:cNvSpPr/>
          <p:nvPr/>
        </p:nvSpPr>
        <p:spPr>
          <a:xfrm>
            <a:off x="5789402" y="3927772"/>
            <a:ext cx="2952522" cy="16212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15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4A6C-FAD3-A458-363D-05BEB1EE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Binary </a:t>
            </a:r>
            <a:r>
              <a:rPr lang="de-DE" dirty="0" err="1"/>
              <a:t>Step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C48B2C-FA2F-BFF6-C20B-6FCCF108E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Used</a:t>
                </a:r>
                <a:r>
                  <a:rPr lang="de-DE" dirty="0"/>
                  <a:t> in </a:t>
                </a:r>
                <a:r>
                  <a:rPr lang="de-DE" dirty="0" err="1"/>
                  <a:t>binary</a:t>
                </a:r>
                <a:r>
                  <a:rPr lang="de-DE" dirty="0"/>
                  <a:t> </a:t>
                </a:r>
                <a:r>
                  <a:rPr lang="de-DE" dirty="0" err="1"/>
                  <a:t>classification</a:t>
                </a:r>
                <a:endParaRPr lang="de-DE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/>
                  <a:t>Not </a:t>
                </a:r>
                <a:r>
                  <a:rPr lang="de-DE" dirty="0" err="1"/>
                  <a:t>continuous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C48B2C-FA2F-BFF6-C20B-6FCCF108E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768A135-C60A-7F55-A894-8C8161660CFB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768A135-C60A-7F55-A894-8C816166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BAAC452A-1CCC-ECF9-EF97-36EABB75F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935" y="820356"/>
            <a:ext cx="3653169" cy="25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4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81C10-74B6-8BA1-25E0-5093B603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8021BD-4072-7F45-3242-3D6424EE0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09034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b="0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Not suitable for backpropagation.</a:t>
                </a:r>
              </a:p>
              <a:p>
                <a:pPr lvl="1"/>
                <a:r>
                  <a:rPr lang="en-US" dirty="0"/>
                  <a:t>All matrix multiplications of the network would collapse into a single one, resulting in a linear model.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8021BD-4072-7F45-3242-3D6424EE0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09034" cy="4351338"/>
              </a:xfrm>
              <a:blipFill>
                <a:blip r:embed="rId2"/>
                <a:stretch>
                  <a:fillRect l="-1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95C6EA-9689-E711-E850-F85A4C98551F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95C6EA-9689-E711-E850-F85A4C98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88F4FDA-B9DA-82D8-E4B6-899AFDD7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577" y="1073302"/>
            <a:ext cx="3314395" cy="24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3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F32A7-DF44-BD3E-F24C-4BA7D34B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EEF80A2-09D2-39FA-3317-126409508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5452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Continouos</a:t>
                </a:r>
                <a:r>
                  <a:rPr lang="de-DE" dirty="0"/>
                  <a:t> and  &amp; </a:t>
                </a:r>
                <a:r>
                  <a:rPr lang="de-DE" dirty="0" err="1"/>
                  <a:t>differentiable</a:t>
                </a:r>
                <a:endParaRPr lang="de-DE" dirty="0"/>
              </a:p>
              <a:p>
                <a:pPr lvl="1"/>
                <a:r>
                  <a:rPr lang="de-DE" dirty="0"/>
                  <a:t>Output </a:t>
                </a:r>
                <a:r>
                  <a:rPr lang="de-DE" dirty="0" err="1"/>
                  <a:t>corresponds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probabilities</a:t>
                </a:r>
                <a:endParaRPr lang="de-DE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The derivative is very flat beyond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−3, 3</m:t>
                        </m:r>
                      </m:e>
                    </m:d>
                  </m:oMath>
                </a14:m>
                <a:r>
                  <a:rPr lang="en-US" dirty="0"/>
                  <a:t>, so training almost stops </a:t>
                </a:r>
                <a:r>
                  <a:rPr lang="de-DE" baseline="0" dirty="0"/>
                  <a:t>(</a:t>
                </a:r>
                <a:r>
                  <a:rPr lang="de-DE" i="1" baseline="0" dirty="0" err="1"/>
                  <a:t>vanishing</a:t>
                </a:r>
                <a:r>
                  <a:rPr lang="de-DE" i="1" baseline="0" dirty="0"/>
                  <a:t> </a:t>
                </a:r>
                <a:r>
                  <a:rPr lang="de-DE" i="1" baseline="0" dirty="0" err="1"/>
                  <a:t>gradient</a:t>
                </a:r>
                <a:r>
                  <a:rPr lang="de-DE" i="1" baseline="0" dirty="0"/>
                  <a:t> </a:t>
                </a:r>
                <a:r>
                  <a:rPr lang="de-DE" i="1" baseline="0" dirty="0" err="1"/>
                  <a:t>problem</a:t>
                </a:r>
                <a:r>
                  <a:rPr lang="de-DE" baseline="0" dirty="0"/>
                  <a:t>).</a:t>
                </a:r>
              </a:p>
              <a:p>
                <a:pPr lvl="1"/>
                <a:r>
                  <a:rPr lang="en-US" baseline="0" dirty="0"/>
                  <a:t>The function is not point-symmetrical against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baseline="0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EEF80A2-09D2-39FA-3317-126409508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5452" cy="4351338"/>
              </a:xfrm>
              <a:blipFill>
                <a:blip r:embed="rId2"/>
                <a:stretch>
                  <a:fillRect l="-1602" r="-5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AD8DE0A-102F-D459-F26F-B6C5440E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47" y="731240"/>
            <a:ext cx="3371899" cy="2407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1EE2EF0-15FD-0E15-4D7E-3527CC6B1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12" y="3823227"/>
            <a:ext cx="3584688" cy="1894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08C82C-CD2F-7F4A-D6F3-8BF2A9E54C0A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08C82C-CD2F-7F4A-D6F3-8BF2A9E54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8666050-A34D-0809-47EF-FA23897286AB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8666050-A34D-0809-47EF-FA238972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81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B7740-DEEA-9F4C-5E04-C027F9B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Tanh</a:t>
            </a:r>
            <a:r>
              <a:rPr lang="de-DE" dirty="0"/>
              <a:t> (</a:t>
            </a:r>
            <a:r>
              <a:rPr lang="de-DE" dirty="0" err="1"/>
              <a:t>tangens</a:t>
            </a:r>
            <a:r>
              <a:rPr lang="de-DE" dirty="0"/>
              <a:t> </a:t>
            </a:r>
            <a:r>
              <a:rPr lang="de-DE" dirty="0" err="1"/>
              <a:t>hyperbolicus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DEF836-FCA5-43D6-6B86-472BC12A3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04706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en-US" dirty="0"/>
                  <a:t>Pro:</a:t>
                </a:r>
              </a:p>
              <a:p>
                <a:pPr lvl="1"/>
                <a:r>
                  <a:rPr lang="en-US" dirty="0"/>
                  <a:t>Continuous &amp; differentiable.</a:t>
                </a:r>
              </a:p>
              <a:p>
                <a:pPr lvl="1"/>
                <a:r>
                  <a:rPr lang="en-US" dirty="0"/>
                  <a:t>Higher values in the derivative.</a:t>
                </a:r>
              </a:p>
              <a:p>
                <a:pPr lvl="1"/>
                <a:r>
                  <a:rPr lang="en-US" dirty="0"/>
                  <a:t>Is preferred to sigmoid.</a:t>
                </a:r>
              </a:p>
              <a:p>
                <a:pPr lvl="1"/>
                <a:r>
                  <a:rPr lang="en-US" dirty="0"/>
                  <a:t>Point symmetric around (0,0) (helps with learning)</a:t>
                </a:r>
              </a:p>
              <a:p>
                <a:r>
                  <a:rPr lang="en-US" dirty="0"/>
                  <a:t>Contra:</a:t>
                </a:r>
              </a:p>
              <a:p>
                <a:pPr lvl="1"/>
                <a:r>
                  <a:rPr lang="en-US" dirty="0"/>
                  <a:t>Also has the vanishing gradient problem (but not as severe as sigmoid)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DEF836-FCA5-43D6-6B86-472BC12A3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04706" cy="4351338"/>
              </a:xfrm>
              <a:blipFill>
                <a:blip r:embed="rId2"/>
                <a:stretch>
                  <a:fillRect l="-1456" r="-19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73095C8-1B40-E9BF-D169-6FE0BA0E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56" y="3983375"/>
            <a:ext cx="3142513" cy="19245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4F43AA-68C1-6B12-B13F-278596006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047" y="681037"/>
            <a:ext cx="2945454" cy="2588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41E2C19-F7B9-D4C7-088B-4FFA5A7B6153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41E2C19-F7B9-D4C7-088B-4FFA5A7B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90EE3EF-0122-7398-EAF6-2E4DC00DB0B7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90EE3EF-0122-7398-EAF6-2E4DC00DB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1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7D327-37E9-DC32-9DBC-1079BEA5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Kaggle</a:t>
            </a:r>
            <a:r>
              <a:rPr lang="de-DE" dirty="0"/>
              <a:t> </a:t>
            </a:r>
            <a:r>
              <a:rPr lang="de-DE" dirty="0" err="1"/>
              <a:t>notebooks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EC85F5-4EA5-60FB-B347-3D529BF7A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https://www.kaggle.com/code/viktorreichert/mnist-basics</a:t>
            </a:r>
            <a:endParaRPr lang="de-DE" dirty="0"/>
          </a:p>
          <a:p>
            <a:r>
              <a:rPr lang="de-DE" dirty="0">
                <a:hlinkClick r:id="rId3"/>
              </a:rPr>
              <a:t>https://www.kaggle.com/code/viktorreichert/sign-language-with-mobilenet</a:t>
            </a:r>
            <a:endParaRPr lang="de-DE" dirty="0"/>
          </a:p>
          <a:p>
            <a:r>
              <a:rPr lang="de-DE" dirty="0">
                <a:hlinkClick r:id="rId4"/>
              </a:rPr>
              <a:t>https://www.kaggle.com/code/viktorreichert/rnn-steam-rating</a:t>
            </a:r>
            <a:endParaRPr lang="de-DE" dirty="0"/>
          </a:p>
          <a:p>
            <a:r>
              <a:rPr lang="de-DE">
                <a:hlinkClick r:id="rId5"/>
              </a:rPr>
              <a:t>https://www.kaggle.com/code/bulentsiyah/deep-learning-based-semantic-segmentation-keras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664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7D4D2-F5DA-406B-D9A9-5CBAB269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ReLU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Unit)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F8F6D5-6DD4-2919-8730-346B1922D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392694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/>
                  <a:t>Fast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endParaRPr lang="de-DE" dirty="0"/>
              </a:p>
              <a:p>
                <a:pPr lvl="1"/>
                <a:r>
                  <a:rPr lang="de-DE" dirty="0" err="1"/>
                  <a:t>Differenciable</a:t>
                </a:r>
                <a:r>
                  <a:rPr lang="de-DE" dirty="0"/>
                  <a:t> (</a:t>
                </a:r>
                <a:r>
                  <a:rPr lang="de-DE" dirty="0" err="1"/>
                  <a:t>exept</a:t>
                </a:r>
                <a:r>
                  <a:rPr lang="de-DE" dirty="0"/>
                  <a:t> 0)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 err="1"/>
                  <a:t>Dying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Problem: </a:t>
                </a:r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stopped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F8F6D5-6DD4-2919-8730-346B1922D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392694" cy="4351338"/>
              </a:xfrm>
              <a:blipFill>
                <a:blip r:embed="rId2"/>
                <a:stretch>
                  <a:fillRect l="-1718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CB3FA31D-CF72-4F08-77E1-95760420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63" y="1004420"/>
            <a:ext cx="2671299" cy="2156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50DD9D-8C6F-9D8B-AA23-468DE331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203" y="3958164"/>
            <a:ext cx="2943018" cy="1607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07AAD80-D26B-EA0F-4571-76A200C16FEA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07AAD80-D26B-EA0F-4571-76A200C16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11D0792-E7F6-8E48-ADFA-9D5F7BB4AF0E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11D0792-E7F6-8E48-ADFA-9D5F7BB4A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157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52D4F-B12E-04C8-BA1A-9EAD6D06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Leaky</a:t>
            </a:r>
            <a:r>
              <a:rPr lang="de-DE" dirty="0"/>
              <a:t> </a:t>
            </a:r>
            <a:r>
              <a:rPr lang="de-DE" dirty="0" err="1"/>
              <a:t>ReLU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B2AD75-190C-082D-9B4B-B6B5C9ADF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0,01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1 , 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0,01 ,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/>
                  <a:t>Same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endParaRPr lang="de-DE" dirty="0"/>
              </a:p>
              <a:p>
                <a:pPr lvl="1"/>
                <a:r>
                  <a:rPr lang="de-DE" dirty="0" err="1"/>
                  <a:t>No</a:t>
                </a:r>
                <a:r>
                  <a:rPr lang="de-DE" dirty="0"/>
                  <a:t> „</a:t>
                </a:r>
                <a:r>
                  <a:rPr lang="de-DE" dirty="0" err="1"/>
                  <a:t>Dying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“.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0,01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,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take</a:t>
                </a:r>
                <a:r>
                  <a:rPr lang="de-DE" dirty="0"/>
                  <a:t> a </a:t>
                </a:r>
                <a:r>
                  <a:rPr lang="de-DE" dirty="0" err="1"/>
                  <a:t>long</a:t>
                </a:r>
                <a:r>
                  <a:rPr lang="de-DE" dirty="0"/>
                  <a:t> time.</a:t>
                </a:r>
              </a:p>
              <a:p>
                <a:r>
                  <a:rPr lang="de-DE" dirty="0"/>
                  <a:t>Variant: </a:t>
                </a:r>
                <a:r>
                  <a:rPr lang="de-DE" dirty="0" err="1"/>
                  <a:t>Choosing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diffrently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Parametric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“ and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Leaky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converting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B2AD75-190C-082D-9B4B-B6B5C9ADF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2"/>
                <a:stretch>
                  <a:fillRect l="-1448" t="-3221" b="-4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96E715B7-6311-F13A-ABE8-35A444B9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72" y="820356"/>
            <a:ext cx="3335696" cy="2391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634D860-8E4F-2513-EF05-57A2E8E459FE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634D860-8E4F-2513-EF05-57A2E8E4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3E84BDE-36B9-E9F5-660C-ABCB951DB6F2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3E84BDE-36B9-E9F5-660C-ABCB951DB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3F10ECD5-873E-82B5-94B1-022C78B2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585" y="3958164"/>
            <a:ext cx="3532255" cy="18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5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0F914-4B21-BFCF-326D-7835A04B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ELU (</a:t>
            </a:r>
            <a:r>
              <a:rPr lang="de-DE" dirty="0" err="1"/>
              <a:t>exponential</a:t>
            </a:r>
            <a:r>
              <a:rPr lang="de-DE" dirty="0"/>
              <a:t> Linear Unit)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nor/>
                              </m:rP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dirty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dirty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continuously</a:t>
                </a:r>
                <a:r>
                  <a:rPr lang="de-DE" dirty="0"/>
                  <a:t> </a:t>
                </a:r>
                <a:r>
                  <a:rPr lang="de-DE" dirty="0" err="1"/>
                  <a:t>differentiable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en-US" dirty="0"/>
                  <a:t>Runs very evenly up to −𝛼.</a:t>
                </a:r>
              </a:p>
              <a:p>
                <a:pPr lvl="1"/>
                <a:r>
                  <a:rPr lang="de-DE" dirty="0" err="1"/>
                  <a:t>No</a:t>
                </a:r>
                <a:r>
                  <a:rPr lang="de-DE" dirty="0"/>
                  <a:t> „Dead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“.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Slower calculation than </a:t>
                </a:r>
                <a:r>
                  <a:rPr lang="en-US" dirty="0" err="1"/>
                  <a:t>ReLU</a:t>
                </a:r>
                <a:r>
                  <a:rPr lang="en-US" dirty="0"/>
                  <a:t> because of the exponential function.</a:t>
                </a:r>
              </a:p>
              <a:p>
                <a:pPr lvl="1"/>
                <a:r>
                  <a:rPr lang="en-US" dirty="0"/>
                  <a:t>𝛼 is a hyperparameter</a:t>
                </a:r>
              </a:p>
              <a:p>
                <a:pPr lvl="1"/>
                <a:r>
                  <a:rPr lang="en-US" dirty="0"/>
                  <a:t>Exploding gradient problem (i.e. model does not converge)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BDC4625C-4F77-8A38-4157-DF662705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57" y="820356"/>
            <a:ext cx="4025388" cy="2421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C2B6DAE-525C-6AF6-6B1E-E981AD43FC3C}"/>
                  </a:ext>
                </a:extLst>
              </p:cNvPr>
              <p:cNvSpPr txBox="1"/>
              <p:nvPr/>
            </p:nvSpPr>
            <p:spPr>
              <a:xfrm>
                <a:off x="11160607" y="1002482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C2B6DAE-525C-6AF6-6B1E-E981AD43F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607" y="1002482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6B73D3-7839-2A8E-B7B0-7870A9255D57}"/>
                  </a:ext>
                </a:extLst>
              </p:cNvPr>
              <p:cNvSpPr txBox="1"/>
              <p:nvPr/>
            </p:nvSpPr>
            <p:spPr>
              <a:xfrm>
                <a:off x="11096900" y="1507097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6B73D3-7839-2A8E-B7B0-7870A9255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00" y="1507097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26829" t="-4348" r="-24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67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56DB2-5E85-61FC-6F24-E39DA8A0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Softmax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48B2DF-8483-A87C-6D82-312315E16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404100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de-DE" dirty="0"/>
              </a:p>
              <a:p>
                <a:r>
                  <a:rPr lang="de-DE" dirty="0">
                    <a:hlinkClick r:id="rId2"/>
                  </a:rPr>
                  <a:t>Great </a:t>
                </a:r>
                <a:r>
                  <a:rPr lang="de-DE" dirty="0" err="1">
                    <a:hlinkClick r:id="rId2"/>
                  </a:rPr>
                  <a:t>visualization</a:t>
                </a:r>
                <a:endParaRPr lang="de-DE" dirty="0"/>
              </a:p>
              <a:p>
                <a:r>
                  <a:rPr lang="de-DE" dirty="0"/>
                  <a:t>The soft </a:t>
                </a:r>
                <a:r>
                  <a:rPr lang="de-DE" dirty="0" err="1"/>
                  <a:t>max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last </a:t>
                </a:r>
                <a:r>
                  <a:rPr lang="de-DE" dirty="0" err="1"/>
                  <a:t>layer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b="1" dirty="0"/>
                  <a:t>all</a:t>
                </a:r>
                <a:r>
                  <a:rPr lang="de-DE" dirty="0"/>
                  <a:t> </a:t>
                </a:r>
                <a:r>
                  <a:rPr lang="de-DE" dirty="0" err="1"/>
                  <a:t>neurons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Transforms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probalitities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en-US" dirty="0"/>
                  <a:t>We used to print the probability for each neuron.</a:t>
                </a:r>
              </a:p>
              <a:p>
                <a:pPr lvl="1"/>
                <a:r>
                  <a:rPr lang="en-US" dirty="0"/>
                  <a:t>Great for classification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48B2DF-8483-A87C-6D82-312315E16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404100" cy="4351338"/>
              </a:xfrm>
              <a:blipFill>
                <a:blip r:embed="rId3"/>
                <a:stretch>
                  <a:fillRect l="-1318" b="-8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ACC38424-54AD-3E5E-10CE-54EBA0C8D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1290926"/>
            <a:ext cx="3724915" cy="2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9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0F914-4B21-BFCF-326D-7835A04B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4379" cy="4351338"/>
              </a:xfrm>
            </p:spPr>
            <p:txBody>
              <a:bodyPr/>
              <a:lstStyle/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Swish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Gelu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SELU (Scales </a:t>
                </a:r>
                <a:r>
                  <a:rPr lang="de-DE" dirty="0" err="1"/>
                  <a:t>Exponantial</a:t>
                </a:r>
                <a:r>
                  <a:rPr lang="de-DE" dirty="0"/>
                  <a:t> Linear Unit)</a:t>
                </a:r>
              </a:p>
              <a:p>
                <a:pPr lvl="1"/>
                <a:r>
                  <a:rPr lang="de-DE" dirty="0"/>
                  <a:t>Cosinus</a:t>
                </a:r>
              </a:p>
              <a:p>
                <a:pPr lvl="1"/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4379" cy="4351338"/>
              </a:xfrm>
              <a:blipFill>
                <a:blip r:embed="rId3"/>
                <a:stretch>
                  <a:fillRect l="-1802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Neural Network Activation Functions: Cheat Sheet">
            <a:extLst>
              <a:ext uri="{FF2B5EF4-FFF2-40B4-BE49-F238E27FC236}">
                <a16:creationId xmlns:a16="http://schemas.microsoft.com/office/drawing/2014/main" id="{D74F276D-9392-C4D8-6564-86C732B8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t="48983" r="6302" b="9931"/>
          <a:stretch>
            <a:fillRect/>
          </a:stretch>
        </p:blipFill>
        <p:spPr bwMode="auto">
          <a:xfrm>
            <a:off x="7217924" y="1770073"/>
            <a:ext cx="4416357" cy="4082635"/>
          </a:xfrm>
          <a:custGeom>
            <a:avLst/>
            <a:gdLst>
              <a:gd name="connsiteX0" fmla="*/ 0 w 3048000"/>
              <a:gd name="connsiteY0" fmla="*/ 0 h 2817678"/>
              <a:gd name="connsiteX1" fmla="*/ 3048000 w 3048000"/>
              <a:gd name="connsiteY1" fmla="*/ 0 h 2817678"/>
              <a:gd name="connsiteX2" fmla="*/ 3048000 w 3048000"/>
              <a:gd name="connsiteY2" fmla="*/ 2817678 h 2817678"/>
              <a:gd name="connsiteX3" fmla="*/ 0 w 3048000"/>
              <a:gd name="connsiteY3" fmla="*/ 2817678 h 28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817678">
                <a:moveTo>
                  <a:pt x="0" y="0"/>
                </a:moveTo>
                <a:lnTo>
                  <a:pt x="3048000" y="0"/>
                </a:lnTo>
                <a:lnTo>
                  <a:pt x="3048000" y="2817678"/>
                </a:lnTo>
                <a:lnTo>
                  <a:pt x="0" y="28176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4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EA36B-4E3C-F6B5-6074-94274B22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i </a:t>
            </a:r>
            <a:r>
              <a:rPr lang="de-DE" dirty="0" err="1"/>
              <a:t>choose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7F0384-EC03-82CE-D123-283F1C44D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Output Layer:</a:t>
            </a:r>
          </a:p>
          <a:p>
            <a:pPr lvl="1"/>
            <a:r>
              <a:rPr lang="de-DE" dirty="0"/>
              <a:t>Regression - Linear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/>
              <a:t>Binary Classification—Sigmoid/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 err="1"/>
              <a:t>Multiclass</a:t>
            </a:r>
            <a:r>
              <a:rPr lang="de-DE" dirty="0"/>
              <a:t> Classification—</a:t>
            </a:r>
            <a:r>
              <a:rPr lang="de-DE" dirty="0" err="1"/>
              <a:t>Softmax</a:t>
            </a:r>
            <a:endParaRPr lang="de-DE" dirty="0"/>
          </a:p>
          <a:p>
            <a:pPr lvl="1"/>
            <a:r>
              <a:rPr lang="de-DE" dirty="0"/>
              <a:t>Multilabel Classification—Sigmoid</a:t>
            </a:r>
          </a:p>
          <a:p>
            <a:r>
              <a:rPr lang="de-DE" dirty="0"/>
              <a:t>Hidden Layer:</a:t>
            </a:r>
          </a:p>
          <a:p>
            <a:pPr lvl="1"/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(CNN): </a:t>
            </a:r>
            <a:r>
              <a:rPr lang="de-DE" dirty="0" err="1"/>
              <a:t>ReLU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(RNN): </a:t>
            </a:r>
            <a:r>
              <a:rPr lang="de-DE" dirty="0" err="1"/>
              <a:t>Tanh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Sigmoid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509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0452-5C60-658B-362C-04222079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Calculating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calculation works exactly like with the Perceptron, just in parallel with multiple ones.</a:t>
                </a:r>
              </a:p>
              <a:p>
                <a:r>
                  <a:rPr lang="en-US" dirty="0"/>
                  <a:t>This calculation can also be performed excellently using matrix multiplication.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</m:eqAr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,35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−0,1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−0,4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0,35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−38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Before</a:t>
                </a:r>
                <a:r>
                  <a:rPr lang="de-DE" dirty="0"/>
                  <a:t> </a:t>
                </a:r>
                <a:r>
                  <a:rPr lang="de-DE" dirty="0" err="1"/>
                  <a:t>passing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, a </a:t>
                </a:r>
                <a:r>
                  <a:rPr lang="de-DE" b="1" dirty="0"/>
                  <a:t>non-linear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applied</a:t>
                </a:r>
                <a:r>
                  <a:rPr lang="de-DE" dirty="0"/>
                  <a:t> element-</a:t>
                </a:r>
                <a:r>
                  <a:rPr lang="de-DE" dirty="0" err="1"/>
                  <a:t>wise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121,9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2"/>
                <a:stretch>
                  <a:fillRect l="-814" t="-2521" r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18068C78-16A8-D7A3-4057-5C042890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604" y="2803490"/>
            <a:ext cx="4219098" cy="27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66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0452-5C60-658B-362C-04222079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Berechnung in einem Fully </a:t>
            </a:r>
            <a:r>
              <a:rPr lang="de-DE" dirty="0" err="1"/>
              <a:t>Connected</a:t>
            </a:r>
            <a:r>
              <a:rPr lang="de-DE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de-DE" dirty="0"/>
                  <a:t>No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second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121,1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1,72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−1,72</m:t>
                                  </m:r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  <m: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−1,7</m:t>
                                  </m:r>
                                </m:e>
                              </m:d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6.6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softmax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propabilites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6.6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2"/>
                <a:stretch>
                  <a:fillRect l="-63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18068C78-16A8-D7A3-4057-5C042890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00" y="2824720"/>
            <a:ext cx="4219098" cy="279964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379ECC-5222-8675-A556-67816EA02645}"/>
              </a:ext>
            </a:extLst>
          </p:cNvPr>
          <p:cNvSpPr txBox="1"/>
          <p:nvPr/>
        </p:nvSpPr>
        <p:spPr>
          <a:xfrm rot="2626869">
            <a:off x="9861508" y="3379643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-1,72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491E82-DF54-E44F-F7AA-B01FF4770CF2}"/>
              </a:ext>
            </a:extLst>
          </p:cNvPr>
          <p:cNvSpPr txBox="1"/>
          <p:nvPr/>
        </p:nvSpPr>
        <p:spPr>
          <a:xfrm rot="3879537">
            <a:off x="9851732" y="3633365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-1,7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5EB60E-248A-EC70-2FBB-2887A9BEBDCA}"/>
              </a:ext>
            </a:extLst>
          </p:cNvPr>
          <p:cNvSpPr txBox="1"/>
          <p:nvPr/>
        </p:nvSpPr>
        <p:spPr>
          <a:xfrm rot="20053810">
            <a:off x="9747106" y="3793378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0,5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7D6BC5-14C2-4CB8-DD10-BDDAA883F421}"/>
              </a:ext>
            </a:extLst>
          </p:cNvPr>
          <p:cNvSpPr txBox="1"/>
          <p:nvPr/>
        </p:nvSpPr>
        <p:spPr>
          <a:xfrm rot="20053810">
            <a:off x="9906233" y="4546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89AF1B-79DB-6EB2-0990-CA09E0D0E586}"/>
              </a:ext>
            </a:extLst>
          </p:cNvPr>
          <p:cNvSpPr txBox="1"/>
          <p:nvPr/>
        </p:nvSpPr>
        <p:spPr>
          <a:xfrm rot="20053810">
            <a:off x="9764450" y="42651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5E7056F-45DF-0427-E7DC-4C8735835F87}"/>
              </a:ext>
            </a:extLst>
          </p:cNvPr>
          <p:cNvSpPr txBox="1"/>
          <p:nvPr/>
        </p:nvSpPr>
        <p:spPr>
          <a:xfrm rot="2724694">
            <a:off x="9791344" y="397759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0,1</a:t>
            </a:r>
          </a:p>
        </p:txBody>
      </p:sp>
    </p:spTree>
    <p:extLst>
      <p:ext uri="{BB962C8B-B14F-4D97-AF65-F5344CB8AC3E}">
        <p14:creationId xmlns:p14="http://schemas.microsoft.com/office/powerpoint/2010/main" val="1171183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/>
              <p:nvPr/>
            </p:nvSpPr>
            <p:spPr>
              <a:xfrm>
                <a:off x="244478" y="1624085"/>
                <a:ext cx="5573621" cy="4475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 1: Calculate the outputs of the neural network.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en-US" dirty="0"/>
                  <a:t>The weights can be seen in the illustration.The calculation goes as follows: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Compute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outputs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is</a:t>
                </a:r>
              </a:p>
              <a:p>
                <a:pPr marL="342900" indent="-342900">
                  <a:buAutoNum type="alphaLcParenR"/>
                </a:pPr>
                <a:r>
                  <a:rPr lang="de-DE" dirty="0" err="1"/>
                  <a:t>ReLu</a:t>
                </a:r>
                <a:r>
                  <a:rPr lang="de-DE" dirty="0"/>
                  <a:t>,</a:t>
                </a:r>
              </a:p>
              <a:p>
                <a:pPr marL="342900" indent="-342900">
                  <a:buAutoNum type="alphaLcParenR"/>
                </a:pPr>
                <a:r>
                  <a:rPr lang="de-DE" dirty="0"/>
                  <a:t>Sigmoid.</a:t>
                </a:r>
              </a:p>
              <a:p>
                <a:endParaRPr lang="de-DE" dirty="0"/>
              </a:p>
              <a:p>
                <a:r>
                  <a:rPr lang="en-US" dirty="0"/>
                  <a:t>Task 2: How to transfer the calculations from layer 1 to 2 Represent as matrix operations? How from layer 2 to 3?</a:t>
                </a:r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8" y="1624085"/>
                <a:ext cx="5573621" cy="4475905"/>
              </a:xfrm>
              <a:prstGeom prst="rect">
                <a:avLst/>
              </a:prstGeom>
              <a:blipFill>
                <a:blip r:embed="rId2"/>
                <a:stretch>
                  <a:fillRect l="-875" t="-680" r="-1204" b="-10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F991A456-5A85-262E-B7D1-BD252C57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02" y="1550161"/>
            <a:ext cx="5932688" cy="4839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59E93-3F89-7088-B38E-A59C7C72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Calculation</a:t>
            </a:r>
            <a:r>
              <a:rPr lang="de-DE" dirty="0"/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62432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/>
              <p:nvPr/>
            </p:nvSpPr>
            <p:spPr>
              <a:xfrm>
                <a:off x="127088" y="1586492"/>
                <a:ext cx="10959045" cy="5000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 1: Calculate the outputs of the neural network.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en-US" dirty="0"/>
                  <a:t>The weights can be seen in the illustration. 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RELU: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0.15⋅0.05+0.2⋅0.1+0.35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0.3775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=0.3775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0.25⋅0.05+0.3⋅0.1+0.35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0.3925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=0.3925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0.4⋅0.3775+0.45⋅0.3925+0.6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0.9276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=0.9276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0.5⋅0.3775+0.55⋅0.3925+0.6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1.004625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=1.004625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Sigmoid: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0.15⋅0.05+0.2⋅0.1+0.35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0.3775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−0.3375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=0.5932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0.25⋅0.05+0.3⋅0.1+0.35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0.3925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=0.59688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0.4⋅0.5932+0.45⋅0.59688+0.6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1.10587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=0.751359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0.5⋅0.5932+0.55⋅0.59688+0.6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1.22488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=0.7729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8" y="1586492"/>
                <a:ext cx="10959045" cy="5000921"/>
              </a:xfrm>
              <a:prstGeom prst="rect">
                <a:avLst/>
              </a:prstGeom>
              <a:blipFill>
                <a:blip r:embed="rId2"/>
                <a:stretch>
                  <a:fillRect l="-501" t="-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280096A-5410-1B3D-38C3-5B138B64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Task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FCDF36-BDA6-8E34-DDAB-3C4ABEC90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157" y="221483"/>
            <a:ext cx="3602414" cy="29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6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AI?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AI</a:t>
            </a:r>
            <a:r>
              <a:rPr lang="en-US" dirty="0"/>
              <a:t> is intelligence that emanates from a machine and not from a living being.</a:t>
            </a:r>
          </a:p>
          <a:p>
            <a:r>
              <a:rPr lang="en-US" dirty="0"/>
              <a:t>A machine is said to be "intelligent" when it can </a:t>
            </a:r>
            <a:r>
              <a:rPr lang="en-US" b="1" dirty="0"/>
              <a:t>perceive</a:t>
            </a:r>
            <a:r>
              <a:rPr lang="en-US" dirty="0"/>
              <a:t> its environment and make </a:t>
            </a:r>
            <a:r>
              <a:rPr lang="en-US" b="1" dirty="0"/>
              <a:t>decisions</a:t>
            </a:r>
            <a:r>
              <a:rPr lang="en-US" dirty="0"/>
              <a:t> based on a goal.</a:t>
            </a:r>
          </a:p>
          <a:p>
            <a:r>
              <a:rPr lang="en-US" dirty="0"/>
              <a:t>(Or you can define it a little differently to better fit your current field.)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YouTube recommendations</a:t>
            </a:r>
          </a:p>
          <a:p>
            <a:pPr lvl="1"/>
            <a:r>
              <a:rPr lang="en-US" dirty="0"/>
              <a:t>Facebook auto tagging</a:t>
            </a:r>
          </a:p>
          <a:p>
            <a:pPr lvl="1"/>
            <a:r>
              <a:rPr lang="en-US" dirty="0"/>
              <a:t>Self-Driving Cars</a:t>
            </a:r>
          </a:p>
          <a:p>
            <a:pPr lvl="1"/>
            <a:r>
              <a:rPr lang="en-US" dirty="0"/>
              <a:t>Social media face filters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C2DC10-1F53-9F1E-A538-D7989E64F2DA}"/>
              </a:ext>
            </a:extLst>
          </p:cNvPr>
          <p:cNvGrpSpPr/>
          <p:nvPr/>
        </p:nvGrpSpPr>
        <p:grpSpPr>
          <a:xfrm>
            <a:off x="6186791" y="1825625"/>
            <a:ext cx="5791200" cy="3898832"/>
            <a:chOff x="3200400" y="1952018"/>
            <a:chExt cx="5791200" cy="3898832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D90CD21-5201-8A44-2FA3-80F771872C7A}"/>
                </a:ext>
              </a:extLst>
            </p:cNvPr>
            <p:cNvSpPr/>
            <p:nvPr/>
          </p:nvSpPr>
          <p:spPr>
            <a:xfrm>
              <a:off x="3200400" y="1952018"/>
              <a:ext cx="5791200" cy="38988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0ECD174-B97D-87CF-44AA-401D6DE8C47A}"/>
                </a:ext>
              </a:extLst>
            </p:cNvPr>
            <p:cNvSpPr txBox="1"/>
            <p:nvPr/>
          </p:nvSpPr>
          <p:spPr>
            <a:xfrm>
              <a:off x="4955741" y="2340299"/>
              <a:ext cx="2486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Artificial Intelligence (AI)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74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8DC81-2B41-11DB-C420-E5BF7561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2…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B505586-0709-43E0-C481-321771616BEB}"/>
              </a:ext>
            </a:extLst>
          </p:cNvPr>
          <p:cNvSpPr/>
          <p:nvPr/>
        </p:nvSpPr>
        <p:spPr>
          <a:xfrm>
            <a:off x="5861382" y="475735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54E112-775E-5FD9-CB41-58F53C3DC0C7}"/>
              </a:ext>
            </a:extLst>
          </p:cNvPr>
          <p:cNvSpPr/>
          <p:nvPr/>
        </p:nvSpPr>
        <p:spPr>
          <a:xfrm>
            <a:off x="5838567" y="1825518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E284ED2-A033-B9A3-D1F4-4C1214556263}"/>
              </a:ext>
            </a:extLst>
          </p:cNvPr>
          <p:cNvSpPr/>
          <p:nvPr/>
        </p:nvSpPr>
        <p:spPr>
          <a:xfrm>
            <a:off x="6973329" y="475735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7C833ED-5E89-B863-6A18-3B9837C49419}"/>
              </a:ext>
            </a:extLst>
          </p:cNvPr>
          <p:cNvSpPr/>
          <p:nvPr/>
        </p:nvSpPr>
        <p:spPr>
          <a:xfrm>
            <a:off x="6967150" y="1825518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2FC8D5-D5CC-80BA-D0AD-C884D1F64807}"/>
              </a:ext>
            </a:extLst>
          </p:cNvPr>
          <p:cNvSpPr txBox="1"/>
          <p:nvPr/>
        </p:nvSpPr>
        <p:spPr>
          <a:xfrm>
            <a:off x="5653713" y="511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B71AB9-C332-E6AD-C7FB-3F6AF262BAB7}"/>
              </a:ext>
            </a:extLst>
          </p:cNvPr>
          <p:cNvSpPr txBox="1"/>
          <p:nvPr/>
        </p:nvSpPr>
        <p:spPr>
          <a:xfrm>
            <a:off x="6782296" y="381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Hidden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AAA15E-8EE4-9045-3A5B-CFBCB1D3903F}"/>
              </a:ext>
            </a:extLst>
          </p:cNvPr>
          <p:cNvSpPr txBox="1"/>
          <p:nvPr/>
        </p:nvSpPr>
        <p:spPr>
          <a:xfrm>
            <a:off x="7818939" y="5212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FBF16F4-8CE9-F39E-E6D9-6E598D2CD265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6176479" y="633284"/>
            <a:ext cx="79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F9AD632-5859-24DC-DAA3-2FCC0E237276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6153664" y="1983067"/>
            <a:ext cx="813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775DB9A-45CB-83E9-2326-E36DA68D650B}"/>
              </a:ext>
            </a:extLst>
          </p:cNvPr>
          <p:cNvCxnSpPr>
            <a:stCxn id="3" idx="5"/>
            <a:endCxn id="6" idx="1"/>
          </p:cNvCxnSpPr>
          <p:nvPr/>
        </p:nvCxnSpPr>
        <p:spPr>
          <a:xfrm>
            <a:off x="6130334" y="744687"/>
            <a:ext cx="882961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538AAD0-8027-46A6-6849-6C0EB8E63436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6107519" y="744687"/>
            <a:ext cx="911955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E136B1-3BB2-D179-6064-5F6B534032C9}"/>
                  </a:ext>
                </a:extLst>
              </p:cNvPr>
              <p:cNvSpPr txBox="1"/>
              <p:nvPr/>
            </p:nvSpPr>
            <p:spPr>
              <a:xfrm flipH="1">
                <a:off x="5456860" y="420474"/>
                <a:ext cx="23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E136B1-3BB2-D179-6064-5F6B53403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56860" y="420474"/>
                <a:ext cx="237867" cy="276999"/>
              </a:xfrm>
              <a:prstGeom prst="rect">
                <a:avLst/>
              </a:prstGeom>
              <a:blipFill>
                <a:blip r:embed="rId2"/>
                <a:stretch>
                  <a:fillRect l="-23077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951892A-A745-D1A9-CA31-9CC54CB15750}"/>
                  </a:ext>
                </a:extLst>
              </p:cNvPr>
              <p:cNvSpPr txBox="1"/>
              <p:nvPr/>
            </p:nvSpPr>
            <p:spPr>
              <a:xfrm flipH="1">
                <a:off x="5509054" y="1771797"/>
                <a:ext cx="23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951892A-A745-D1A9-CA31-9CC54CB1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09054" y="1771797"/>
                <a:ext cx="237867" cy="276999"/>
              </a:xfrm>
              <a:prstGeom prst="rect">
                <a:avLst/>
              </a:prstGeom>
              <a:blipFill>
                <a:blip r:embed="rId3"/>
                <a:stretch>
                  <a:fillRect l="-23077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EC52B-7D12-CAE1-EBFB-9386C489323A}"/>
                  </a:ext>
                </a:extLst>
              </p:cNvPr>
              <p:cNvSpPr txBox="1"/>
              <p:nvPr/>
            </p:nvSpPr>
            <p:spPr>
              <a:xfrm>
                <a:off x="6386340" y="482235"/>
                <a:ext cx="414921" cy="2796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EC52B-7D12-CAE1-EBFB-9386C489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340" y="482235"/>
                <a:ext cx="414921" cy="279628"/>
              </a:xfrm>
              <a:prstGeom prst="rect">
                <a:avLst/>
              </a:prstGeom>
              <a:blipFill>
                <a:blip r:embed="rId4"/>
                <a:stretch>
                  <a:fillRect l="-5714" r="-285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0652B29-A1B4-141D-482E-3288625AD11A}"/>
                  </a:ext>
                </a:extLst>
              </p:cNvPr>
              <p:cNvSpPr txBox="1"/>
              <p:nvPr/>
            </p:nvSpPr>
            <p:spPr>
              <a:xfrm>
                <a:off x="6333361" y="1840571"/>
                <a:ext cx="4202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0652B29-A1B4-141D-482E-3288625AD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361" y="1840571"/>
                <a:ext cx="420243" cy="280141"/>
              </a:xfrm>
              <a:prstGeom prst="rect">
                <a:avLst/>
              </a:prstGeom>
              <a:blipFill>
                <a:blip r:embed="rId5"/>
                <a:stretch>
                  <a:fillRect l="-5634" r="-281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B4CBF9A-24A3-AF79-7C5D-B277A550DCB5}"/>
                  </a:ext>
                </a:extLst>
              </p:cNvPr>
              <p:cNvSpPr txBox="1"/>
              <p:nvPr/>
            </p:nvSpPr>
            <p:spPr>
              <a:xfrm>
                <a:off x="6108139" y="875373"/>
                <a:ext cx="4202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B4CBF9A-24A3-AF79-7C5D-B277A550D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39" y="875373"/>
                <a:ext cx="420243" cy="280141"/>
              </a:xfrm>
              <a:prstGeom prst="rect">
                <a:avLst/>
              </a:prstGeom>
              <a:blipFill>
                <a:blip r:embed="rId6"/>
                <a:stretch>
                  <a:fillRect l="-5634" r="-281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2B12E-4C1E-123B-51DC-87661C6C6141}"/>
                  </a:ext>
                </a:extLst>
              </p:cNvPr>
              <p:cNvSpPr txBox="1"/>
              <p:nvPr/>
            </p:nvSpPr>
            <p:spPr>
              <a:xfrm>
                <a:off x="6107519" y="1418789"/>
                <a:ext cx="414922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2B12E-4C1E-123B-51DC-87661C6C6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19" y="1418789"/>
                <a:ext cx="414922" cy="280141"/>
              </a:xfrm>
              <a:prstGeom prst="rect">
                <a:avLst/>
              </a:prstGeom>
              <a:blipFill>
                <a:blip r:embed="rId7"/>
                <a:stretch>
                  <a:fillRect l="-5714" r="-285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C47ACF9-C5F2-C5C4-141E-C2AF4808B4A2}"/>
                  </a:ext>
                </a:extLst>
              </p:cNvPr>
              <p:cNvSpPr txBox="1"/>
              <p:nvPr/>
            </p:nvSpPr>
            <p:spPr>
              <a:xfrm>
                <a:off x="4888795" y="2710522"/>
                <a:ext cx="473058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C47ACF9-C5F2-C5C4-141E-C2AF4808B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795" y="2710522"/>
                <a:ext cx="473058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477563D-4F5F-7F8B-9A3A-88034F4646C9}"/>
                  </a:ext>
                </a:extLst>
              </p:cNvPr>
              <p:cNvSpPr txBox="1"/>
              <p:nvPr/>
            </p:nvSpPr>
            <p:spPr>
              <a:xfrm>
                <a:off x="6980876" y="909246"/>
                <a:ext cx="287643" cy="2796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477563D-4F5F-7F8B-9A3A-88034F464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76" y="909246"/>
                <a:ext cx="287643" cy="279628"/>
              </a:xfrm>
              <a:prstGeom prst="rect">
                <a:avLst/>
              </a:prstGeom>
              <a:blipFill>
                <a:blip r:embed="rId9"/>
                <a:stretch>
                  <a:fillRect l="-16327" r="-61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015AF95-6BA6-3C7F-04DC-4C3213A5727A}"/>
                  </a:ext>
                </a:extLst>
              </p:cNvPr>
              <p:cNvSpPr txBox="1"/>
              <p:nvPr/>
            </p:nvSpPr>
            <p:spPr>
              <a:xfrm>
                <a:off x="6980876" y="2236734"/>
                <a:ext cx="2876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015AF95-6BA6-3C7F-04DC-4C3213A5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76" y="2236734"/>
                <a:ext cx="287643" cy="280141"/>
              </a:xfrm>
              <a:prstGeom prst="rect">
                <a:avLst/>
              </a:prstGeom>
              <a:blipFill>
                <a:blip r:embed="rId10"/>
                <a:stretch>
                  <a:fillRect l="-16327" r="-6122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686F8E-2A8B-EB50-1559-584E791BD22D}"/>
              </a:ext>
            </a:extLst>
          </p:cNvPr>
          <p:cNvCxnSpPr>
            <a:stCxn id="32" idx="0"/>
            <a:endCxn id="5" idx="4"/>
          </p:cNvCxnSpPr>
          <p:nvPr/>
        </p:nvCxnSpPr>
        <p:spPr>
          <a:xfrm flipV="1">
            <a:off x="7124698" y="790832"/>
            <a:ext cx="6180" cy="11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A3381CE-2C54-C014-4557-C4FC2829E9A0}"/>
              </a:ext>
            </a:extLst>
          </p:cNvPr>
          <p:cNvCxnSpPr>
            <a:stCxn id="33" idx="0"/>
            <a:endCxn id="6" idx="4"/>
          </p:cNvCxnSpPr>
          <p:nvPr/>
        </p:nvCxnSpPr>
        <p:spPr>
          <a:xfrm flipV="1">
            <a:off x="7124698" y="2140615"/>
            <a:ext cx="1" cy="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81ED24-AFDB-9CC6-DCB2-C0C42A5085DF}"/>
                  </a:ext>
                </a:extLst>
              </p:cNvPr>
              <p:cNvSpPr txBox="1"/>
              <p:nvPr/>
            </p:nvSpPr>
            <p:spPr>
              <a:xfrm>
                <a:off x="4760810" y="3458755"/>
                <a:ext cx="51244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81ED24-AFDB-9CC6-DCB2-C0C42A50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10" y="3458755"/>
                <a:ext cx="5124480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Ellipse 39">
            <a:extLst>
              <a:ext uri="{FF2B5EF4-FFF2-40B4-BE49-F238E27FC236}">
                <a16:creationId xmlns:a16="http://schemas.microsoft.com/office/drawing/2014/main" id="{C4E5F917-2A8B-1303-09A5-DE15B60BF24F}"/>
              </a:ext>
            </a:extLst>
          </p:cNvPr>
          <p:cNvSpPr/>
          <p:nvPr/>
        </p:nvSpPr>
        <p:spPr>
          <a:xfrm>
            <a:off x="8119900" y="448896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C4309FE-15B3-3F9E-51E2-3B7E8BE8EF77}"/>
              </a:ext>
            </a:extLst>
          </p:cNvPr>
          <p:cNvSpPr/>
          <p:nvPr/>
        </p:nvSpPr>
        <p:spPr>
          <a:xfrm>
            <a:off x="8113721" y="1798679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1CAE049-6690-370E-F8DE-54B39057F60B}"/>
              </a:ext>
            </a:extLst>
          </p:cNvPr>
          <p:cNvCxnSpPr>
            <a:endCxn id="40" idx="2"/>
          </p:cNvCxnSpPr>
          <p:nvPr/>
        </p:nvCxnSpPr>
        <p:spPr>
          <a:xfrm>
            <a:off x="7323050" y="606445"/>
            <a:ext cx="79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F795ED3-2E2D-AB6E-B6C2-80FE60FFE0FE}"/>
              </a:ext>
            </a:extLst>
          </p:cNvPr>
          <p:cNvCxnSpPr>
            <a:endCxn id="41" idx="2"/>
          </p:cNvCxnSpPr>
          <p:nvPr/>
        </p:nvCxnSpPr>
        <p:spPr>
          <a:xfrm>
            <a:off x="7300235" y="1956228"/>
            <a:ext cx="813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14AF4FE-C0D7-6355-E9B2-5804105BF3DA}"/>
              </a:ext>
            </a:extLst>
          </p:cNvPr>
          <p:cNvCxnSpPr>
            <a:endCxn id="41" idx="1"/>
          </p:cNvCxnSpPr>
          <p:nvPr/>
        </p:nvCxnSpPr>
        <p:spPr>
          <a:xfrm>
            <a:off x="7276905" y="717848"/>
            <a:ext cx="882961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9473C0F-EF90-4A6E-0923-02AD6D388514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7254090" y="717848"/>
            <a:ext cx="911955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FA4ECD0-5748-C0C2-EBC2-14A6D35A6FE4}"/>
                  </a:ext>
                </a:extLst>
              </p:cNvPr>
              <p:cNvSpPr txBox="1"/>
              <p:nvPr/>
            </p:nvSpPr>
            <p:spPr>
              <a:xfrm>
                <a:off x="7532911" y="455396"/>
                <a:ext cx="414921" cy="2802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FA4ECD0-5748-C0C2-EBC2-14A6D35A6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11" y="455396"/>
                <a:ext cx="414921" cy="280205"/>
              </a:xfrm>
              <a:prstGeom prst="rect">
                <a:avLst/>
              </a:prstGeom>
              <a:blipFill>
                <a:blip r:embed="rId12"/>
                <a:stretch>
                  <a:fillRect l="-5714" r="-285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24C3F925-746D-7E34-093A-6E996091ECB8}"/>
                  </a:ext>
                </a:extLst>
              </p:cNvPr>
              <p:cNvSpPr txBox="1"/>
              <p:nvPr/>
            </p:nvSpPr>
            <p:spPr>
              <a:xfrm>
                <a:off x="7479932" y="1813732"/>
                <a:ext cx="420243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24C3F925-746D-7E34-093A-6E996091E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932" y="1813732"/>
                <a:ext cx="420243" cy="280718"/>
              </a:xfrm>
              <a:prstGeom prst="rect">
                <a:avLst/>
              </a:prstGeom>
              <a:blipFill>
                <a:blip r:embed="rId13"/>
                <a:stretch>
                  <a:fillRect l="-5634" r="-42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A38973C1-01D0-72D4-28C8-4D2484EA4E31}"/>
                  </a:ext>
                </a:extLst>
              </p:cNvPr>
              <p:cNvSpPr txBox="1"/>
              <p:nvPr/>
            </p:nvSpPr>
            <p:spPr>
              <a:xfrm>
                <a:off x="7254710" y="848534"/>
                <a:ext cx="420243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A38973C1-01D0-72D4-28C8-4D2484EA4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710" y="848534"/>
                <a:ext cx="420243" cy="280718"/>
              </a:xfrm>
              <a:prstGeom prst="rect">
                <a:avLst/>
              </a:prstGeom>
              <a:blipFill>
                <a:blip r:embed="rId14"/>
                <a:stretch>
                  <a:fillRect l="-5634" r="-422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D9D1C4A-B5AD-E2C3-051C-082E993A698B}"/>
                  </a:ext>
                </a:extLst>
              </p:cNvPr>
              <p:cNvSpPr txBox="1"/>
              <p:nvPr/>
            </p:nvSpPr>
            <p:spPr>
              <a:xfrm>
                <a:off x="7254090" y="1391950"/>
                <a:ext cx="414921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D9D1C4A-B5AD-E2C3-051C-082E993A6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90" y="1391950"/>
                <a:ext cx="414921" cy="280718"/>
              </a:xfrm>
              <a:prstGeom prst="rect">
                <a:avLst/>
              </a:prstGeom>
              <a:blipFill>
                <a:blip r:embed="rId15"/>
                <a:stretch>
                  <a:fillRect l="-5714" r="-285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A3FFC2C-6B2E-298D-3A17-9B744113E0B2}"/>
                  </a:ext>
                </a:extLst>
              </p:cNvPr>
              <p:cNvSpPr txBox="1"/>
              <p:nvPr/>
            </p:nvSpPr>
            <p:spPr>
              <a:xfrm>
                <a:off x="8127447" y="882407"/>
                <a:ext cx="292580" cy="2802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A3FFC2C-6B2E-298D-3A17-9B744113E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47" y="882407"/>
                <a:ext cx="292580" cy="280205"/>
              </a:xfrm>
              <a:prstGeom prst="rect">
                <a:avLst/>
              </a:prstGeom>
              <a:blipFill>
                <a:blip r:embed="rId16"/>
                <a:stretch>
                  <a:fillRect l="-18000" r="-4000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DE7885-646F-DE77-DA21-BBE5DCC40445}"/>
                  </a:ext>
                </a:extLst>
              </p:cNvPr>
              <p:cNvSpPr txBox="1"/>
              <p:nvPr/>
            </p:nvSpPr>
            <p:spPr>
              <a:xfrm>
                <a:off x="8127447" y="2209895"/>
                <a:ext cx="292580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DE7885-646F-DE77-DA21-BBE5DCC40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47" y="2209895"/>
                <a:ext cx="292580" cy="280718"/>
              </a:xfrm>
              <a:prstGeom prst="rect">
                <a:avLst/>
              </a:prstGeom>
              <a:blipFill>
                <a:blip r:embed="rId17"/>
                <a:stretch>
                  <a:fillRect l="-18000" r="-4000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D1184A32-1C6A-A567-34C1-C3E0345308F0}"/>
              </a:ext>
            </a:extLst>
          </p:cNvPr>
          <p:cNvCxnSpPr>
            <a:stCxn id="50" idx="0"/>
            <a:endCxn id="40" idx="4"/>
          </p:cNvCxnSpPr>
          <p:nvPr/>
        </p:nvCxnSpPr>
        <p:spPr>
          <a:xfrm flipV="1">
            <a:off x="8273737" y="763993"/>
            <a:ext cx="3712" cy="11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C07F35D-C0E6-374C-2E80-68D4A9C010E1}"/>
              </a:ext>
            </a:extLst>
          </p:cNvPr>
          <p:cNvCxnSpPr>
            <a:stCxn id="51" idx="0"/>
            <a:endCxn id="41" idx="4"/>
          </p:cNvCxnSpPr>
          <p:nvPr/>
        </p:nvCxnSpPr>
        <p:spPr>
          <a:xfrm flipH="1" flipV="1">
            <a:off x="8271270" y="2113776"/>
            <a:ext cx="2467" cy="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3215A7B-8543-8F78-0ECD-17BAC0D1C3C3}"/>
                  </a:ext>
                </a:extLst>
              </p:cNvPr>
              <p:cNvSpPr txBox="1"/>
              <p:nvPr/>
            </p:nvSpPr>
            <p:spPr>
              <a:xfrm>
                <a:off x="4786197" y="4148334"/>
                <a:ext cx="317324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3215A7B-8543-8F78-0ECD-17BAC0D1C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197" y="4148334"/>
                <a:ext cx="3173240" cy="6223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3A65D8C4-50D0-2624-48B0-2A2EBAB57EDD}"/>
                  </a:ext>
                </a:extLst>
              </p:cNvPr>
              <p:cNvSpPr txBox="1"/>
              <p:nvPr/>
            </p:nvSpPr>
            <p:spPr>
              <a:xfrm>
                <a:off x="4874963" y="4972336"/>
                <a:ext cx="3408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3A65D8C4-50D0-2624-48B0-2A2EBAB5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63" y="4972336"/>
                <a:ext cx="3408434" cy="276999"/>
              </a:xfrm>
              <a:prstGeom prst="rect">
                <a:avLst/>
              </a:prstGeom>
              <a:blipFill>
                <a:blip r:embed="rId19"/>
                <a:stretch>
                  <a:fillRect l="-537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D815A2D9-5E9C-E407-BD9C-41C04C8160C8}"/>
                  </a:ext>
                </a:extLst>
              </p:cNvPr>
              <p:cNvSpPr txBox="1"/>
              <p:nvPr/>
            </p:nvSpPr>
            <p:spPr>
              <a:xfrm>
                <a:off x="8675264" y="4385059"/>
                <a:ext cx="341984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D815A2D9-5E9C-E407-BD9C-41C04C816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264" y="4385059"/>
                <a:ext cx="3419847" cy="312650"/>
              </a:xfrm>
              <a:prstGeom prst="rect">
                <a:avLst/>
              </a:prstGeom>
              <a:blipFill>
                <a:blip r:embed="rId20"/>
                <a:stretch>
                  <a:fillRect l="-535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EC22B81-B870-CEE0-8CB9-EE4F2B61254F}"/>
                  </a:ext>
                </a:extLst>
              </p:cNvPr>
              <p:cNvSpPr txBox="1"/>
              <p:nvPr/>
            </p:nvSpPr>
            <p:spPr>
              <a:xfrm>
                <a:off x="509716" y="2965621"/>
                <a:ext cx="2827441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EC22B81-B870-CEE0-8CB9-EE4F2B61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" y="2965621"/>
                <a:ext cx="2827441" cy="280205"/>
              </a:xfrm>
              <a:prstGeom prst="rect">
                <a:avLst/>
              </a:prstGeom>
              <a:blipFill>
                <a:blip r:embed="rId21"/>
                <a:stretch>
                  <a:fillRect l="-648" t="-2174" r="-21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9B7279A4-524E-47C5-4BF3-2983780AE324}"/>
                  </a:ext>
                </a:extLst>
              </p:cNvPr>
              <p:cNvSpPr txBox="1"/>
              <p:nvPr/>
            </p:nvSpPr>
            <p:spPr>
              <a:xfrm>
                <a:off x="509715" y="3377513"/>
                <a:ext cx="286328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9B7279A4-524E-47C5-4BF3-2983780A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3377513"/>
                <a:ext cx="2863283" cy="280141"/>
              </a:xfrm>
              <a:prstGeom prst="rect">
                <a:avLst/>
              </a:prstGeom>
              <a:blipFill>
                <a:blip r:embed="rId22"/>
                <a:stretch>
                  <a:fillRect l="-853" t="-2174" r="-21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364E2AE-C8B2-089C-C69D-4AA9847AA0B7}"/>
                  </a:ext>
                </a:extLst>
              </p:cNvPr>
              <p:cNvSpPr txBox="1"/>
              <p:nvPr/>
            </p:nvSpPr>
            <p:spPr>
              <a:xfrm>
                <a:off x="509715" y="3799735"/>
                <a:ext cx="1259384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364E2AE-C8B2-089C-C69D-4AA9847AA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3799735"/>
                <a:ext cx="1259384" cy="279628"/>
              </a:xfrm>
              <a:prstGeom prst="rect">
                <a:avLst/>
              </a:prstGeom>
              <a:blipFill>
                <a:blip r:embed="rId23"/>
                <a:stretch>
                  <a:fillRect l="-2427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76D3440-488E-BB27-7DB4-011EEEF43E46}"/>
                  </a:ext>
                </a:extLst>
              </p:cNvPr>
              <p:cNvSpPr txBox="1"/>
              <p:nvPr/>
            </p:nvSpPr>
            <p:spPr>
              <a:xfrm>
                <a:off x="509715" y="4244989"/>
                <a:ext cx="125861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76D3440-488E-BB27-7DB4-011EEEF4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4244989"/>
                <a:ext cx="1258613" cy="280141"/>
              </a:xfrm>
              <a:prstGeom prst="rect">
                <a:avLst/>
              </a:prstGeom>
              <a:blipFill>
                <a:blip r:embed="rId24"/>
                <a:stretch>
                  <a:fillRect l="-2427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6247BA3-D881-EA31-1F56-D3C6606C1670}"/>
                  </a:ext>
                </a:extLst>
              </p:cNvPr>
              <p:cNvSpPr txBox="1"/>
              <p:nvPr/>
            </p:nvSpPr>
            <p:spPr>
              <a:xfrm>
                <a:off x="509715" y="4661231"/>
                <a:ext cx="290945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6247BA3-D881-EA31-1F56-D3C6606C1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4661231"/>
                <a:ext cx="2909451" cy="280718"/>
              </a:xfrm>
              <a:prstGeom prst="rect">
                <a:avLst/>
              </a:prstGeom>
              <a:blipFill>
                <a:blip r:embed="rId25"/>
                <a:stretch>
                  <a:fillRect l="-629" t="-2174" r="-2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F203CD7-2226-6A5F-C59E-B0789925625B}"/>
                  </a:ext>
                </a:extLst>
              </p:cNvPr>
              <p:cNvSpPr txBox="1"/>
              <p:nvPr/>
            </p:nvSpPr>
            <p:spPr>
              <a:xfrm>
                <a:off x="509715" y="5048437"/>
                <a:ext cx="292009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F203CD7-2226-6A5F-C59E-B0789925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5048437"/>
                <a:ext cx="2920094" cy="280718"/>
              </a:xfrm>
              <a:prstGeom prst="rect">
                <a:avLst/>
              </a:prstGeom>
              <a:blipFill>
                <a:blip r:embed="rId26"/>
                <a:stretch>
                  <a:fillRect l="-626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C6A2ACB-A87A-B6F9-8AB0-AB848558A591}"/>
                  </a:ext>
                </a:extLst>
              </p:cNvPr>
              <p:cNvSpPr txBox="1"/>
              <p:nvPr/>
            </p:nvSpPr>
            <p:spPr>
              <a:xfrm>
                <a:off x="288605" y="5555634"/>
                <a:ext cx="9365833" cy="280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C6A2ACB-A87A-B6F9-8AB0-AB848558A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5" y="5555634"/>
                <a:ext cx="9365833" cy="280782"/>
              </a:xfrm>
              <a:prstGeom prst="rect">
                <a:avLst/>
              </a:prstGeom>
              <a:blipFill>
                <a:blip r:embed="rId27"/>
                <a:stretch>
                  <a:fillRect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0EBA636-6545-100A-5888-2C7D41DA34C8}"/>
                  </a:ext>
                </a:extLst>
              </p:cNvPr>
              <p:cNvSpPr txBox="1"/>
              <p:nvPr/>
            </p:nvSpPr>
            <p:spPr>
              <a:xfrm>
                <a:off x="486313" y="6007063"/>
                <a:ext cx="127342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0EBA636-6545-100A-5888-2C7D41DA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3" y="6007063"/>
                <a:ext cx="1273426" cy="280718"/>
              </a:xfrm>
              <a:prstGeom prst="rect">
                <a:avLst/>
              </a:prstGeom>
              <a:blipFill>
                <a:blip r:embed="rId28"/>
                <a:stretch>
                  <a:fillRect l="-2392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801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8C903-68B4-F337-B77A-6EC40663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A0343-B50A-5AE6-7762-A1FCF513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loss function describes the error that the model makes.</a:t>
            </a:r>
          </a:p>
          <a:p>
            <a:r>
              <a:rPr lang="en-US" dirty="0"/>
              <a:t>The aim is to </a:t>
            </a:r>
            <a:r>
              <a:rPr lang="en-US" b="1" dirty="0"/>
              <a:t>minimize the loss </a:t>
            </a:r>
            <a:r>
              <a:rPr lang="en-US" dirty="0"/>
              <a:t>in the course of training.</a:t>
            </a:r>
          </a:p>
          <a:p>
            <a:r>
              <a:rPr lang="en-US" dirty="0"/>
              <a:t>There is no guarantee that a global minimum will be found, only a local one.</a:t>
            </a:r>
          </a:p>
          <a:p>
            <a:r>
              <a:rPr lang="en-US" dirty="0"/>
              <a:t>The Loss feature can be customized in a variety of ways to achieve various side objectives.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344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D3EA8-2101-9C9C-C25E-49BD587A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Cross </a:t>
            </a:r>
            <a:r>
              <a:rPr lang="de-DE" dirty="0" err="1"/>
              <a:t>Entropy</a:t>
            </a:r>
            <a:r>
              <a:rPr lang="de-DE" dirty="0"/>
              <a:t>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F46B33-C1A9-B80F-0AFF-D99AC58F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094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Predicted probability distribution: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0.25, 0.75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Actual probability distribution: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[1, 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𝑞(𝑥) be the probability that the model correctly predicts the input 𝑥.</a:t>
                </a:r>
              </a:p>
              <a:p>
                <a:r>
                  <a:rPr lang="en-US" dirty="0"/>
                  <a:t>Then we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as the Categorical Cross Entropy Loss.</a:t>
                </a:r>
              </a:p>
              <a:p>
                <a:r>
                  <a:rPr lang="en-US" dirty="0"/>
                  <a:t>In our example it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⁡(0.25)=1.3862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see that big mistakes are punished so much more than small mistakes.</a:t>
                </a:r>
              </a:p>
              <a:p>
                <a:endParaRPr lang="en-US" dirty="0"/>
              </a:p>
              <a:p>
                <a:r>
                  <a:rPr lang="en-US" dirty="0"/>
                  <a:t>100000 patients, 100 of them are ill</a:t>
                </a:r>
              </a:p>
              <a:p>
                <a:r>
                  <a:rPr lang="en-US" dirty="0"/>
                  <a:t>Model: Person is not ill.</a:t>
                </a:r>
              </a:p>
              <a:p>
                <a:r>
                  <a:rPr lang="en-US" dirty="0"/>
                  <a:t>Accuracy 999900 my model is correct and just 100 were misidentified. So my accuracy is 99.9%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F46B33-C1A9-B80F-0AFF-D99AC58F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094" cy="4351338"/>
              </a:xfrm>
              <a:blipFill>
                <a:blip r:embed="rId2"/>
                <a:stretch>
                  <a:fillRect l="-949" t="-2521" r="-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CF88F73-C652-917C-1464-9E70EB62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68" y="1865717"/>
            <a:ext cx="5329136" cy="16370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48AFEA7-F906-D0B7-E581-2FFBF873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06" y="700466"/>
            <a:ext cx="2463594" cy="9635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11C670F-F2CA-5371-8409-8EA18EFF4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298" y="3930853"/>
            <a:ext cx="4938477" cy="25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31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A6FB3-3AA2-8EA1-9A80-DCE8C29D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Loss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7E021-5C32-CEF0-7056-39ADAF44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reduce the loss function over the course of training iterations.</a:t>
            </a:r>
          </a:p>
          <a:p>
            <a:r>
              <a:rPr lang="en-US" dirty="0"/>
              <a:t>If there is more than one input (which will probably always be the case), the arithmetic mean is used to determine the total loss.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7DA365-A3B8-7227-1CED-6A89D21E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89" y="4376738"/>
            <a:ext cx="7191375" cy="1800225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C8011A8-5167-5066-A8AE-04A8BF21C918}"/>
              </a:ext>
            </a:extLst>
          </p:cNvPr>
          <p:cNvCxnSpPr/>
          <p:nvPr/>
        </p:nvCxnSpPr>
        <p:spPr>
          <a:xfrm>
            <a:off x="2341124" y="4720753"/>
            <a:ext cx="0" cy="1329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AFF09FF-5155-521E-7C79-49662C13E45A}"/>
              </a:ext>
            </a:extLst>
          </p:cNvPr>
          <p:cNvSpPr txBox="1"/>
          <p:nvPr/>
        </p:nvSpPr>
        <p:spPr>
          <a:xfrm>
            <a:off x="1024864" y="5062310"/>
            <a:ext cx="1226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Trainings-</a:t>
            </a:r>
          </a:p>
          <a:p>
            <a:pPr algn="ctr"/>
            <a:r>
              <a:rPr lang="de-DE" dirty="0">
                <a:solidFill>
                  <a:schemeClr val="accent2"/>
                </a:solidFill>
              </a:rPr>
              <a:t>Iterationen</a:t>
            </a:r>
          </a:p>
        </p:txBody>
      </p:sp>
    </p:spTree>
    <p:extLst>
      <p:ext uri="{BB962C8B-B14F-4D97-AF65-F5344CB8AC3E}">
        <p14:creationId xmlns:p14="http://schemas.microsoft.com/office/powerpoint/2010/main" val="215893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FC061-5C3C-74EA-8C79-2FA6E1E4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 on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871B3C-380B-6FC0-8812-CE8EBF45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binary classification problem, one would use </a:t>
            </a:r>
            <a:r>
              <a:rPr lang="en-US" dirty="0">
                <a:hlinkClick r:id="rId3"/>
              </a:rPr>
              <a:t>binary cross-entropy / log loss</a:t>
            </a:r>
            <a:r>
              <a:rPr lang="en-US" dirty="0"/>
              <a:t>. This is exactly the one used in logistic regression.</a:t>
            </a:r>
          </a:p>
          <a:p>
            <a:r>
              <a:rPr lang="en-US" dirty="0"/>
              <a:t>Furthermore, one would work with the sigmoid function and a single node in the last layer, not with the 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  <a:p>
            <a:r>
              <a:rPr lang="en-US" dirty="0"/>
              <a:t>But in the end it comes down to the same thing mathematically.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29178F-C35A-B4C7-F6FD-243E630D1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768" y="4596520"/>
            <a:ext cx="5329136" cy="1637055"/>
          </a:xfrm>
          <a:prstGeom prst="rect">
            <a:avLst/>
          </a:prstGeom>
        </p:spPr>
      </p:pic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1F1900C3-69C7-8EE4-AE0E-0F19C4E28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0935" y="5402666"/>
            <a:ext cx="492869" cy="4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1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24C68D-D8F7-711E-EDFF-80B30DAC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23FB87-B539-4A4D-7B23-ADC311D1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the model is a correct prediction, i.e. the lowest possible loss.</a:t>
            </a:r>
          </a:p>
          <a:p>
            <a:r>
              <a:rPr lang="en-US" dirty="0"/>
              <a:t>For this purpose, the parameters (weights) are trained.</a:t>
            </a:r>
          </a:p>
          <a:p>
            <a:r>
              <a:rPr lang="en-US" dirty="0"/>
              <a:t>The training runs with an optimizer.</a:t>
            </a:r>
          </a:p>
          <a:p>
            <a:r>
              <a:rPr lang="en-US" dirty="0"/>
              <a:t>The basic optimizer is Gradient Descent.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E2C325-7FE6-65C7-C906-37D2E93D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1" y="4281646"/>
            <a:ext cx="5878444" cy="22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1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D9EEB-F31A-4C1A-1F6C-0139F19B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F21CDA-832C-8CCF-8A4F-372DB7738D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6553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With gradient descent, the derivative of the loss function is examined after each individual weight. These are also called </a:t>
                </a:r>
                <a:r>
                  <a:rPr lang="en-US" b="1" dirty="0"/>
                  <a:t>gradients</a:t>
                </a:r>
                <a:r>
                  <a:rPr lang="en-US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</m:d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</m:d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Idea: the derivative always points in the direction of the maximum. − Derivation always in the direction of the minimum.</a:t>
                </a:r>
              </a:p>
              <a:p>
                <a:r>
                  <a:rPr lang="en-US" dirty="0"/>
                  <a:t>So we are going step by step towards the minimum.</a:t>
                </a:r>
              </a:p>
              <a:p>
                <a:r>
                  <a:rPr lang="en-US" dirty="0"/>
                  <a:t>Hence the name freely translated: "</a:t>
                </a:r>
                <a:r>
                  <a:rPr lang="en-US" b="1" dirty="0"/>
                  <a:t>descent with the help of the slope</a:t>
                </a:r>
                <a:r>
                  <a:rPr lang="en-US" dirty="0"/>
                  <a:t>“</a:t>
                </a:r>
              </a:p>
              <a:p>
                <a:r>
                  <a:rPr lang="en-US" dirty="0"/>
                  <a:t>To update the weights, the network is traversed backwards. The gradients are calculated very cleverly and weights are updated. This is called </a:t>
                </a:r>
                <a:r>
                  <a:rPr lang="en-US" b="1" dirty="0"/>
                  <a:t>backpropagation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learning rate </a:t>
                </a:r>
                <a:r>
                  <a:rPr lang="en-US" dirty="0"/>
                  <a:t>(hyperparameter) describes how far towards the minimum one goes. (comparable to step size)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F21CDA-832C-8CCF-8A4F-372DB7738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6553" cy="4351338"/>
              </a:xfrm>
              <a:blipFill>
                <a:blip r:embed="rId3"/>
                <a:stretch>
                  <a:fillRect l="-561" t="-2241" r="-12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3713179836">
            <a:extLst>
              <a:ext uri="{FF2B5EF4-FFF2-40B4-BE49-F238E27FC236}">
                <a16:creationId xmlns:a16="http://schemas.microsoft.com/office/drawing/2014/main" id="{C918F4DA-098F-FDC6-3835-4019A6326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64" y="1604142"/>
            <a:ext cx="3472678" cy="36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235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B612-86AA-D2B9-BECA-8E47FF0E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Rate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361E57-7738-E084-B726-D6C021614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7676" cy="4351338"/>
          </a:xfrm>
        </p:spPr>
        <p:txBody>
          <a:bodyPr/>
          <a:lstStyle/>
          <a:p>
            <a:r>
              <a:rPr lang="en-US" dirty="0"/>
              <a:t>Usually between 0.01 and 0.0001.</a:t>
            </a:r>
          </a:p>
          <a:p>
            <a:r>
              <a:rPr lang="en-US" dirty="0"/>
              <a:t>The smaller the learning rate, the slower the learning.</a:t>
            </a:r>
          </a:p>
          <a:p>
            <a:r>
              <a:rPr lang="en-US" dirty="0"/>
              <a:t>Too high a learning rate prevents convergence at the minimum.</a:t>
            </a:r>
          </a:p>
          <a:p>
            <a:r>
              <a:rPr lang="en-US" dirty="0"/>
              <a:t>Many optimizers adjust the learning rate automatically or adaptively.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37E9B6-36A7-88CB-0FD5-E68EEFC7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79" y="296752"/>
            <a:ext cx="3999490" cy="20701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7FF23F-C187-0712-2DA6-D4F11CA4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02" y="2435266"/>
            <a:ext cx="3910844" cy="19814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94CD287-1C1C-992E-51A5-4EA101C3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425" y="4491107"/>
            <a:ext cx="4004705" cy="21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1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74919-FB5A-0127-FE51-A2A53F05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Back</a:t>
            </a:r>
            <a:r>
              <a:rPr lang="de-DE" dirty="0"/>
              <a:t>propagation</a:t>
            </a:r>
            <a:endParaRPr lang="de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0A930A-C3EC-C444-6427-F56DC5EA4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78936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name backpropagation comes from the fact that the weights are updated backwards.</a:t>
                </a:r>
              </a:p>
              <a:p>
                <a:r>
                  <a:rPr lang="en-US" dirty="0"/>
                  <a:t>The update is done so that the new weights better predict the target solution</a:t>
                </a:r>
              </a:p>
              <a:p>
                <a:r>
                  <a:rPr lang="en-US" dirty="0"/>
                  <a:t>The fact that the calculations work quickly is due to the chain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One can derive the front derivatives </a:t>
                </a:r>
                <a:r>
                  <a:rPr lang="en-US" b="1" dirty="0"/>
                  <a:t>recursively</a:t>
                </a:r>
                <a:r>
                  <a:rPr lang="en-US" dirty="0"/>
                  <a:t> using the back ones.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0A930A-C3EC-C444-6427-F56DC5EA4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78936" cy="4351338"/>
              </a:xfrm>
              <a:blipFill>
                <a:blip r:embed="rId2"/>
                <a:stretch>
                  <a:fillRect l="-1825" t="-2661" r="-33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166489A7-BFC9-53EE-45B7-B8810D83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09" y="854203"/>
            <a:ext cx="5714244" cy="19428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776F40-8AC6-DE87-D284-2EB37CD3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319" y="2801751"/>
            <a:ext cx="5851386" cy="207998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37B90E-E8ED-6054-D82A-41F3F983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66" y="4851308"/>
            <a:ext cx="5752339" cy="184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94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FFD51-06D8-3276-B0CD-B9C4BB33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Descent</a:t>
            </a:r>
          </a:p>
        </p:txBody>
      </p:sp>
      <p:pic>
        <p:nvPicPr>
          <p:cNvPr id="4098" name="Picture 2" descr="3713179836">
            <a:extLst>
              <a:ext uri="{FF2B5EF4-FFF2-40B4-BE49-F238E27FC236}">
                <a16:creationId xmlns:a16="http://schemas.microsoft.com/office/drawing/2014/main" id="{883345BC-BF2F-3883-23C4-1C1F5EE2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30" y="1690688"/>
            <a:ext cx="3976640" cy="41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20C1C-AB3F-FEE4-6022-324BDAEF9377}"/>
                  </a:ext>
                </a:extLst>
              </p:cNvPr>
              <p:cNvSpPr txBox="1"/>
              <p:nvPr/>
            </p:nvSpPr>
            <p:spPr>
              <a:xfrm>
                <a:off x="6521450" y="1130604"/>
                <a:ext cx="2945165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err="1">
                    <a:latin typeface="Cambria Math" panose="02040503050406030204" pitchFamily="18" charset="0"/>
                  </a:rPr>
                  <a:t>Costfunction</a:t>
                </a:r>
                <a:r>
                  <a:rPr lang="de-DE" b="0" dirty="0">
                    <a:latin typeface="Cambria Math" panose="02040503050406030204" pitchFamily="18" charset="0"/>
                  </a:rPr>
                  <a:t>/Loss (z.B. MSE)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20C1C-AB3F-FEE4-6022-324BDAEF9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1130604"/>
                <a:ext cx="2945165" cy="981359"/>
              </a:xfrm>
              <a:prstGeom prst="rect">
                <a:avLst/>
              </a:prstGeom>
              <a:blipFill>
                <a:blip r:embed="rId3"/>
                <a:stretch>
                  <a:fillRect l="-4969" t="-8696" r="-2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C9A901F-6D71-3309-EA37-D6B5499F8708}"/>
                  </a:ext>
                </a:extLst>
              </p:cNvPr>
              <p:cNvSpPr txBox="1"/>
              <p:nvPr/>
            </p:nvSpPr>
            <p:spPr>
              <a:xfrm>
                <a:off x="6521450" y="415021"/>
                <a:ext cx="3294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Input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zu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C9A901F-6D71-3309-EA37-D6B5499F8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415021"/>
                <a:ext cx="3294684" cy="276999"/>
              </a:xfrm>
              <a:prstGeom prst="rect">
                <a:avLst/>
              </a:prstGeom>
              <a:blipFill>
                <a:blip r:embed="rId4"/>
                <a:stretch>
                  <a:fillRect l="-129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AB423-9FB2-BEBA-823B-AE6CF45C1C08}"/>
                  </a:ext>
                </a:extLst>
              </p:cNvPr>
              <p:cNvSpPr txBox="1"/>
              <p:nvPr/>
            </p:nvSpPr>
            <p:spPr>
              <a:xfrm>
                <a:off x="6521450" y="2390244"/>
                <a:ext cx="4266681" cy="2572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gradient of C reveals in which direction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steepest incline is</a:t>
                </a:r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AB423-9FB2-BEBA-823B-AE6CF45C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2390244"/>
                <a:ext cx="4266681" cy="2572499"/>
              </a:xfrm>
              <a:prstGeom prst="rect">
                <a:avLst/>
              </a:prstGeom>
              <a:blipFill>
                <a:blip r:embed="rId5"/>
                <a:stretch>
                  <a:fillRect l="-3429" t="-3318" r="-2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06F114-6D31-71A6-E170-1CC3CE6811F5}"/>
                  </a:ext>
                </a:extLst>
              </p:cNvPr>
              <p:cNvSpPr txBox="1"/>
              <p:nvPr/>
            </p:nvSpPr>
            <p:spPr>
              <a:xfrm>
                <a:off x="6521450" y="5130018"/>
                <a:ext cx="4305025" cy="1523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This is how we get new weights and biases</a:t>
                </a:r>
                <a:r>
                  <a:rPr lang="de-DE" dirty="0">
                    <a:latin typeface="Cambria Math" panose="02040503050406030204" pitchFamily="18" charset="0"/>
                  </a:rPr>
                  <a:t>:</a:t>
                </a:r>
                <a:endParaRPr lang="de-DE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06F114-6D31-71A6-E170-1CC3CE681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5130018"/>
                <a:ext cx="4305025" cy="1523622"/>
              </a:xfrm>
              <a:prstGeom prst="rect">
                <a:avLst/>
              </a:prstGeom>
              <a:blipFill>
                <a:blip r:embed="rId6"/>
                <a:stretch>
                  <a:fillRect l="-3399" t="-5622" r="-14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30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35E4D-229A-4722-C85B-D2266AD5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Specialized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Generalized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B324B4-78A9-8FEF-CB3E-2044C76DA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AI specializes in a </a:t>
            </a:r>
            <a:r>
              <a:rPr lang="en-US" b="1" dirty="0"/>
              <a:t>specific</a:t>
            </a:r>
            <a:r>
              <a:rPr lang="en-US" dirty="0"/>
              <a:t> task.</a:t>
            </a:r>
          </a:p>
          <a:p>
            <a:r>
              <a:rPr lang="en-US" dirty="0" err="1"/>
              <a:t>Arificial</a:t>
            </a:r>
            <a:r>
              <a:rPr lang="en-US" dirty="0"/>
              <a:t> general intelligence (AGI) is capable of performing </a:t>
            </a:r>
            <a:r>
              <a:rPr lang="en-US" b="1" dirty="0"/>
              <a:t>any</a:t>
            </a:r>
            <a:r>
              <a:rPr lang="en-US" dirty="0"/>
              <a:t> human intellectual task.</a:t>
            </a:r>
          </a:p>
          <a:p>
            <a:r>
              <a:rPr lang="en-US" dirty="0"/>
              <a:t>AGI is </a:t>
            </a:r>
            <a:r>
              <a:rPr lang="en-US" b="1" dirty="0"/>
              <a:t>not</a:t>
            </a:r>
            <a:r>
              <a:rPr lang="en-US" dirty="0"/>
              <a:t> yet fully resolved.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D63E366-B517-67EF-CB58-23F2FEFDE766}"/>
              </a:ext>
            </a:extLst>
          </p:cNvPr>
          <p:cNvSpPr/>
          <p:nvPr/>
        </p:nvSpPr>
        <p:spPr>
          <a:xfrm>
            <a:off x="5175114" y="4092086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04E678A-E430-281F-A8E4-4EE9FC2707CA}"/>
              </a:ext>
            </a:extLst>
          </p:cNvPr>
          <p:cNvSpPr/>
          <p:nvPr/>
        </p:nvSpPr>
        <p:spPr>
          <a:xfrm>
            <a:off x="6511046" y="5213993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Narrow AI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F4D024F-18D7-1FDC-ACF8-A87290180EEF}"/>
              </a:ext>
            </a:extLst>
          </p:cNvPr>
          <p:cNvSpPr/>
          <p:nvPr/>
        </p:nvSpPr>
        <p:spPr>
          <a:xfrm>
            <a:off x="3839182" y="5213993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General AI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9A0FCAA-25C2-30AD-476D-BBE48193574A}"/>
              </a:ext>
            </a:extLst>
          </p:cNvPr>
          <p:cNvCxnSpPr/>
          <p:nvPr/>
        </p:nvCxnSpPr>
        <p:spPr>
          <a:xfrm flipH="1">
            <a:off x="4948136" y="4630366"/>
            <a:ext cx="505838" cy="583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2D7D7-5DCF-F3E7-AF64-5DB23416D7B6}"/>
              </a:ext>
            </a:extLst>
          </p:cNvPr>
          <p:cNvCxnSpPr>
            <a:cxnSpLocks/>
          </p:cNvCxnSpPr>
          <p:nvPr/>
        </p:nvCxnSpPr>
        <p:spPr>
          <a:xfrm>
            <a:off x="6232186" y="4630366"/>
            <a:ext cx="460444" cy="583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45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FFD51-06D8-3276-B0CD-B9C4BB33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9FA701-008D-E9F3-08E9-C5E3380B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00463"/>
            <a:ext cx="5303843" cy="3594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CBEAB5A-80A7-382C-C303-3771FE5FB5FE}"/>
                  </a:ext>
                </a:extLst>
              </p:cNvPr>
              <p:cNvSpPr txBox="1"/>
              <p:nvPr/>
            </p:nvSpPr>
            <p:spPr>
              <a:xfrm>
                <a:off x="576490" y="5752697"/>
                <a:ext cx="3000437" cy="11053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400" dirty="0">
                    <a:latin typeface="Cambria Math" panose="02040503050406030204" pitchFamily="18" charset="0"/>
                  </a:rPr>
                  <a:t>6. </a:t>
                </a:r>
                <a:r>
                  <a:rPr lang="de-DE" sz="1400" b="1" dirty="0">
                    <a:latin typeface="Cambria Math" panose="02040503050406030204" pitchFamily="18" charset="0"/>
                  </a:rPr>
                  <a:t>Update</a:t>
                </a:r>
                <a:r>
                  <a:rPr lang="de-DE" sz="1400" dirty="0">
                    <a:latin typeface="Cambria Math" panose="02040503050406030204" pitchFamily="18" charset="0"/>
                  </a:rPr>
                  <a:t>: </a:t>
                </a:r>
                <a:r>
                  <a:rPr lang="de-DE" sz="1400" dirty="0" err="1">
                    <a:latin typeface="Cambria Math" panose="02040503050406030204" pitchFamily="18" charset="0"/>
                  </a:rPr>
                  <a:t>For</a:t>
                </a:r>
                <a:r>
                  <a:rPr lang="de-DE" sz="1400" dirty="0">
                    <a:latin typeface="Cambria Math" panose="02040503050406030204" pitchFamily="18" charset="0"/>
                  </a:rPr>
                  <a:t> </a:t>
                </a:r>
                <a:r>
                  <a:rPr lang="de-DE" sz="1400" dirty="0" err="1">
                    <a:latin typeface="Cambria Math" panose="02040503050406030204" pitchFamily="18" charset="0"/>
                  </a:rPr>
                  <a:t>each</a:t>
                </a:r>
                <a:r>
                  <a:rPr lang="de-DE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b="0" dirty="0">
                    <a:latin typeface="Cambria Math" panose="02040503050406030204" pitchFamily="18" charset="0"/>
                  </a:rPr>
                  <a:t>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CBEAB5A-80A7-382C-C303-3771FE5FB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0" y="5752697"/>
                <a:ext cx="3000437" cy="1105303"/>
              </a:xfrm>
              <a:prstGeom prst="rect">
                <a:avLst/>
              </a:prstGeom>
              <a:blipFill>
                <a:blip r:embed="rId3"/>
                <a:stretch>
                  <a:fillRect l="-3659" t="-6077" r="-2642" b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9BA7252-2441-FE7E-A8E0-BD81C05D95A0}"/>
              </a:ext>
            </a:extLst>
          </p:cNvPr>
          <p:cNvSpPr txBox="1"/>
          <p:nvPr/>
        </p:nvSpPr>
        <p:spPr>
          <a:xfrm>
            <a:off x="822006" y="1218443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http://neuralnetworksanddeeplearning.com/chap2.html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807B360-4B33-CEE7-A8DE-3CCAE5515C6A}"/>
                  </a:ext>
                </a:extLst>
              </p:cNvPr>
              <p:cNvSpPr txBox="1"/>
              <p:nvPr/>
            </p:nvSpPr>
            <p:spPr>
              <a:xfrm>
                <a:off x="822006" y="5229579"/>
                <a:ext cx="2002535" cy="351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and</m:t>
                      </m:r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807B360-4B33-CEE7-A8DE-3CCAE5515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06" y="5229579"/>
                <a:ext cx="2002535" cy="351122"/>
              </a:xfrm>
              <a:prstGeom prst="rect">
                <a:avLst/>
              </a:prstGeom>
              <a:blipFill>
                <a:blip r:embed="rId5"/>
                <a:stretch>
                  <a:fillRect l="-1829" t="-350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2DB0631-04AB-1A13-A132-3BD6EA06A3C2}"/>
                  </a:ext>
                </a:extLst>
              </p:cNvPr>
              <p:cNvSpPr txBox="1"/>
              <p:nvPr/>
            </p:nvSpPr>
            <p:spPr>
              <a:xfrm>
                <a:off x="6044293" y="3804408"/>
                <a:ext cx="2418867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is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„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Hadamard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Produkt“.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describes the element mode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Multiplication of two matrices.</a:t>
                </a:r>
                <a:endParaRPr lang="de-D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2DB0631-04AB-1A13-A132-3BD6EA06A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93" y="3804408"/>
                <a:ext cx="2418867" cy="646331"/>
              </a:xfrm>
              <a:prstGeom prst="rect">
                <a:avLst/>
              </a:prstGeom>
              <a:blipFill>
                <a:blip r:embed="rId6"/>
                <a:stretch>
                  <a:fillRect l="-4545" t="-8491" r="-3283" b="-160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6E77571-FD63-74E1-1AE9-C2067D456E8A}"/>
                  </a:ext>
                </a:extLst>
              </p:cNvPr>
              <p:cNvSpPr txBox="1"/>
              <p:nvPr/>
            </p:nvSpPr>
            <p:spPr>
              <a:xfrm>
                <a:off x="5996427" y="1690688"/>
                <a:ext cx="2841740" cy="1334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applies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on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every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value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de-DE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6E77571-FD63-74E1-1AE9-C2067D456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27" y="1690688"/>
                <a:ext cx="2841740" cy="1334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FC721286-F78F-9E5A-687C-3744416828FC}"/>
              </a:ext>
            </a:extLst>
          </p:cNvPr>
          <p:cNvSpPr txBox="1"/>
          <p:nvPr/>
        </p:nvSpPr>
        <p:spPr>
          <a:xfrm>
            <a:off x="6024800" y="5885732"/>
            <a:ext cx="245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8"/>
              </a:rPr>
              <a:t>Full</a:t>
            </a:r>
            <a:r>
              <a:rPr lang="de-DE" dirty="0">
                <a:hlinkClick r:id="rId8"/>
              </a:rPr>
              <a:t> </a:t>
            </a:r>
            <a:r>
              <a:rPr lang="de-DE" dirty="0" err="1">
                <a:hlinkClick r:id="rId8"/>
              </a:rPr>
              <a:t>Example</a:t>
            </a:r>
            <a:r>
              <a:rPr lang="de-DE" dirty="0">
                <a:hlinkClick r:id="rId8"/>
              </a:rPr>
              <a:t> </a:t>
            </a:r>
            <a:r>
              <a:rPr lang="de-DE" dirty="0" err="1">
                <a:hlinkClick r:id="rId8"/>
              </a:rPr>
              <a:t>Calculation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9182D7B-FEEE-864E-C914-727B4D15C746}"/>
              </a:ext>
            </a:extLst>
          </p:cNvPr>
          <p:cNvCxnSpPr>
            <a:cxnSpLocks/>
          </p:cNvCxnSpPr>
          <p:nvPr/>
        </p:nvCxnSpPr>
        <p:spPr>
          <a:xfrm flipH="1">
            <a:off x="3327400" y="2529717"/>
            <a:ext cx="3282950" cy="2325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873517D-753F-D0EE-F671-B3AE69437ABC}"/>
              </a:ext>
            </a:extLst>
          </p:cNvPr>
          <p:cNvCxnSpPr>
            <a:cxnSpLocks/>
          </p:cNvCxnSpPr>
          <p:nvPr/>
        </p:nvCxnSpPr>
        <p:spPr>
          <a:xfrm flipH="1" flipV="1">
            <a:off x="4902200" y="3352800"/>
            <a:ext cx="1094227" cy="45160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17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1B3A8-AD6A-3F54-3413-739381F8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Optimizier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656F1-1865-8175-F4EE-AB5AA136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ADAM</a:t>
            </a:r>
            <a:r>
              <a:rPr lang="de-DE" dirty="0"/>
              <a:t>: Adaptive </a:t>
            </a:r>
            <a:r>
              <a:rPr lang="de-DE" dirty="0" err="1"/>
              <a:t>moment</a:t>
            </a:r>
            <a:r>
              <a:rPr lang="de-DE" dirty="0"/>
              <a:t> </a:t>
            </a:r>
            <a:r>
              <a:rPr lang="de-DE" dirty="0" err="1"/>
              <a:t>Estimator</a:t>
            </a:r>
            <a:endParaRPr lang="de-DE" dirty="0"/>
          </a:p>
          <a:p>
            <a:pPr lvl="1"/>
            <a:r>
              <a:rPr lang="de-DE" dirty="0"/>
              <a:t>Adaptive Learning Rate</a:t>
            </a:r>
          </a:p>
          <a:p>
            <a:pPr lvl="1"/>
            <a:r>
              <a:rPr lang="en-US" dirty="0"/>
              <a:t>Momentum is adjusted to converge faster (brake in time before falling out of local minimum)</a:t>
            </a:r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 </a:t>
            </a:r>
            <a:r>
              <a:rPr lang="de-DE" dirty="0">
                <a:hlinkClick r:id="rId2"/>
              </a:rPr>
              <a:t>Optimizer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95304D-AE43-C7C9-ABBD-FB658DB49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01" y="3054423"/>
            <a:ext cx="3789290" cy="33577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170056-6E97-69D2-E2E8-28E7881A7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81" y="365125"/>
            <a:ext cx="4975972" cy="24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06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40F1B-1043-664C-A44B-1903E847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8F24E0-D3CB-E3DB-4AFB-DC8CCD1DF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252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Updating the weights during backpropagation can not only be based on each individual sample, but also based on several.</a:t>
                </a:r>
              </a:p>
              <a:p>
                <a:r>
                  <a:rPr lang="en-US" dirty="0"/>
                  <a:t>We could first calculate the total loss of the entire training data and only then update the weights.</a:t>
                </a:r>
              </a:p>
              <a:p>
                <a:r>
                  <a:rPr lang="en-US" dirty="0"/>
                  <a:t>Better: We divide our training data into batches and only update once per batch(Mini Batch Gradient Descent).</a:t>
                </a:r>
              </a:p>
              <a:p>
                <a:r>
                  <a:rPr lang="de-DE" b="1" dirty="0"/>
                  <a:t>Batchsize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i="1" dirty="0" err="1"/>
                  <a:t>hyperparameter</a:t>
                </a:r>
                <a:r>
                  <a:rPr lang="de-DE" i="1" dirty="0"/>
                  <a:t>.</a:t>
                </a:r>
              </a:p>
              <a:p>
                <a:r>
                  <a:rPr lang="de-DE" dirty="0"/>
                  <a:t>Bigger Batchsize → </a:t>
                </a:r>
                <a:r>
                  <a:rPr lang="de-DE" dirty="0" err="1">
                    <a:solidFill>
                      <a:schemeClr val="accent6"/>
                    </a:solidFill>
                  </a:rPr>
                  <a:t>Faster</a:t>
                </a:r>
                <a:r>
                  <a:rPr lang="de-DE" dirty="0">
                    <a:solidFill>
                      <a:schemeClr val="accent6"/>
                    </a:solidFill>
                  </a:rPr>
                  <a:t> Training</a:t>
                </a:r>
                <a:r>
                  <a:rPr lang="de-DE" dirty="0"/>
                  <a:t> &amp; </a:t>
                </a:r>
                <a:r>
                  <a:rPr lang="de-DE" dirty="0" err="1">
                    <a:solidFill>
                      <a:srgbClr val="FF0000"/>
                    </a:solidFill>
                  </a:rPr>
                  <a:t>worse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predictive</a:t>
                </a:r>
                <a:r>
                  <a:rPr lang="de-DE" dirty="0">
                    <a:solidFill>
                      <a:srgbClr val="FF0000"/>
                    </a:solidFill>
                  </a:rPr>
                  <a:t> power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An epoch describes a training run with all training data.</a:t>
                </a:r>
              </a:p>
              <a:p>
                <a:r>
                  <a:rPr lang="en-US" dirty="0"/>
                  <a:t>The number of epochs is a hyperparameter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𝐵𝑎𝑡𝑐h𝑒𝑠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𝐸𝑝𝑜𝑐h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𝑑𝑎𝑡𝑎𝑠𝑒𝑡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𝑏𝑎𝑡𝑐h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8F24E0-D3CB-E3DB-4AFB-DC8CCD1DF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2521" cy="4351338"/>
              </a:xfrm>
              <a:blipFill>
                <a:blip r:embed="rId2"/>
                <a:stretch>
                  <a:fillRect l="-1029" t="-3221" r="-7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189D1234-8D81-4F56-5839-70F8A1377460}"/>
              </a:ext>
            </a:extLst>
          </p:cNvPr>
          <p:cNvSpPr/>
          <p:nvPr/>
        </p:nvSpPr>
        <p:spPr>
          <a:xfrm>
            <a:off x="9783124" y="275729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8872F5-B955-3DE8-0FCD-9302E95CBBCF}"/>
              </a:ext>
            </a:extLst>
          </p:cNvPr>
          <p:cNvSpPr/>
          <p:nvPr/>
        </p:nvSpPr>
        <p:spPr>
          <a:xfrm>
            <a:off x="10201790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A529F0-7B32-9EA7-78EA-662F70261710}"/>
              </a:ext>
            </a:extLst>
          </p:cNvPr>
          <p:cNvSpPr/>
          <p:nvPr/>
        </p:nvSpPr>
        <p:spPr>
          <a:xfrm>
            <a:off x="9783124" y="318076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E99DA5-86E0-E6EC-B915-E299816CAD90}"/>
              </a:ext>
            </a:extLst>
          </p:cNvPr>
          <p:cNvSpPr/>
          <p:nvPr/>
        </p:nvSpPr>
        <p:spPr>
          <a:xfrm>
            <a:off x="10201790" y="31807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4F7FD3-BCCB-B793-53E6-111087FD5E4E}"/>
              </a:ext>
            </a:extLst>
          </p:cNvPr>
          <p:cNvSpPr/>
          <p:nvPr/>
        </p:nvSpPr>
        <p:spPr>
          <a:xfrm>
            <a:off x="10620456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964DC2F-ED2B-F5F8-3B90-7CBCFDDF88A6}"/>
              </a:ext>
            </a:extLst>
          </p:cNvPr>
          <p:cNvSpPr/>
          <p:nvPr/>
        </p:nvSpPr>
        <p:spPr>
          <a:xfrm>
            <a:off x="11039122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DE9C19-3073-5024-0163-35C5A8A8ACFF}"/>
              </a:ext>
            </a:extLst>
          </p:cNvPr>
          <p:cNvSpPr/>
          <p:nvPr/>
        </p:nvSpPr>
        <p:spPr>
          <a:xfrm>
            <a:off x="10620456" y="318076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2C926B-A50A-A6B7-8501-2A11A96E07C7}"/>
              </a:ext>
            </a:extLst>
          </p:cNvPr>
          <p:cNvSpPr/>
          <p:nvPr/>
        </p:nvSpPr>
        <p:spPr>
          <a:xfrm>
            <a:off x="11039122" y="31807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320900-E116-D1E0-5055-EE3077792AA9}"/>
              </a:ext>
            </a:extLst>
          </p:cNvPr>
          <p:cNvSpPr/>
          <p:nvPr/>
        </p:nvSpPr>
        <p:spPr>
          <a:xfrm>
            <a:off x="9783124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5C1DB6-D80E-FF0C-C9FD-BA93C9FB9BB5}"/>
              </a:ext>
            </a:extLst>
          </p:cNvPr>
          <p:cNvSpPr/>
          <p:nvPr/>
        </p:nvSpPr>
        <p:spPr>
          <a:xfrm>
            <a:off x="10201790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2D8068C-F2BB-60B8-5255-D71B2319175E}"/>
              </a:ext>
            </a:extLst>
          </p:cNvPr>
          <p:cNvSpPr/>
          <p:nvPr/>
        </p:nvSpPr>
        <p:spPr>
          <a:xfrm>
            <a:off x="9783124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73D550E-C47F-CFD9-8200-67F82EF41B9F}"/>
              </a:ext>
            </a:extLst>
          </p:cNvPr>
          <p:cNvSpPr/>
          <p:nvPr/>
        </p:nvSpPr>
        <p:spPr>
          <a:xfrm>
            <a:off x="10201790" y="233382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669AB8-25ED-B5C2-3494-C80DCB75E66C}"/>
              </a:ext>
            </a:extLst>
          </p:cNvPr>
          <p:cNvSpPr/>
          <p:nvPr/>
        </p:nvSpPr>
        <p:spPr>
          <a:xfrm>
            <a:off x="10620456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16A3C6D-28F9-B307-C980-B705A72BC4BA}"/>
              </a:ext>
            </a:extLst>
          </p:cNvPr>
          <p:cNvSpPr/>
          <p:nvPr/>
        </p:nvSpPr>
        <p:spPr>
          <a:xfrm>
            <a:off x="11039122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E30F818-ECF3-E722-47D2-2DB84A7468E8}"/>
              </a:ext>
            </a:extLst>
          </p:cNvPr>
          <p:cNvSpPr/>
          <p:nvPr/>
        </p:nvSpPr>
        <p:spPr>
          <a:xfrm>
            <a:off x="10620456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321E2F7-246E-5CAF-3CD4-D301BC544E90}"/>
              </a:ext>
            </a:extLst>
          </p:cNvPr>
          <p:cNvSpPr/>
          <p:nvPr/>
        </p:nvSpPr>
        <p:spPr>
          <a:xfrm>
            <a:off x="11039122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299BBBB-D5D3-2189-E74B-AE81CA0A30C1}"/>
              </a:ext>
            </a:extLst>
          </p:cNvPr>
          <p:cNvSpPr/>
          <p:nvPr/>
        </p:nvSpPr>
        <p:spPr>
          <a:xfrm>
            <a:off x="11039122" y="191091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2E4E0C-CEA4-B222-38AF-E5D0888AE772}"/>
              </a:ext>
            </a:extLst>
          </p:cNvPr>
          <p:cNvSpPr/>
          <p:nvPr/>
        </p:nvSpPr>
        <p:spPr>
          <a:xfrm>
            <a:off x="11039122" y="23343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69B2EDB-C63F-5E16-86A8-6E2B4650FB8A}"/>
              </a:ext>
            </a:extLst>
          </p:cNvPr>
          <p:cNvSpPr/>
          <p:nvPr/>
        </p:nvSpPr>
        <p:spPr>
          <a:xfrm>
            <a:off x="9637625" y="564712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721A2AA-0F8D-54C8-DD19-73EFBD99FA1B}"/>
              </a:ext>
            </a:extLst>
          </p:cNvPr>
          <p:cNvSpPr/>
          <p:nvPr/>
        </p:nvSpPr>
        <p:spPr>
          <a:xfrm>
            <a:off x="10056291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4A7D3E-FA4A-A984-71CA-249B9EDA5DC7}"/>
              </a:ext>
            </a:extLst>
          </p:cNvPr>
          <p:cNvSpPr/>
          <p:nvPr/>
        </p:nvSpPr>
        <p:spPr>
          <a:xfrm>
            <a:off x="9637625" y="607058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5D8131-D551-3303-617C-D85C57FE661D}"/>
              </a:ext>
            </a:extLst>
          </p:cNvPr>
          <p:cNvSpPr/>
          <p:nvPr/>
        </p:nvSpPr>
        <p:spPr>
          <a:xfrm>
            <a:off x="10056291" y="60705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B7263E9-6990-469F-23DC-080F4927EAE4}"/>
              </a:ext>
            </a:extLst>
          </p:cNvPr>
          <p:cNvSpPr/>
          <p:nvPr/>
        </p:nvSpPr>
        <p:spPr>
          <a:xfrm>
            <a:off x="10827075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5977430-39E5-E08F-E3F3-7F23D4CD8211}"/>
              </a:ext>
            </a:extLst>
          </p:cNvPr>
          <p:cNvSpPr/>
          <p:nvPr/>
        </p:nvSpPr>
        <p:spPr>
          <a:xfrm>
            <a:off x="11245741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7F30F3-2CBA-AD90-58E3-9DF2ABF4E7A2}"/>
              </a:ext>
            </a:extLst>
          </p:cNvPr>
          <p:cNvSpPr/>
          <p:nvPr/>
        </p:nvSpPr>
        <p:spPr>
          <a:xfrm>
            <a:off x="10827075" y="607058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6F0B924-376C-A6A0-582D-33FD19A13812}"/>
              </a:ext>
            </a:extLst>
          </p:cNvPr>
          <p:cNvSpPr/>
          <p:nvPr/>
        </p:nvSpPr>
        <p:spPr>
          <a:xfrm>
            <a:off x="11245741" y="60705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B0789C6-668B-E053-F49C-3CED049C7D38}"/>
              </a:ext>
            </a:extLst>
          </p:cNvPr>
          <p:cNvSpPr/>
          <p:nvPr/>
        </p:nvSpPr>
        <p:spPr>
          <a:xfrm>
            <a:off x="9637625" y="445021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6567B80-A785-09F2-AF51-89C852BAE7EA}"/>
              </a:ext>
            </a:extLst>
          </p:cNvPr>
          <p:cNvSpPr/>
          <p:nvPr/>
        </p:nvSpPr>
        <p:spPr>
          <a:xfrm>
            <a:off x="10056291" y="445021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379C52B-CFAE-4500-6A1D-5DE5C8BF4F72}"/>
              </a:ext>
            </a:extLst>
          </p:cNvPr>
          <p:cNvSpPr/>
          <p:nvPr/>
        </p:nvSpPr>
        <p:spPr>
          <a:xfrm>
            <a:off x="9637625" y="487367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249E4A5-F3F5-9083-E0AD-3E9BDCD0CCA0}"/>
              </a:ext>
            </a:extLst>
          </p:cNvPr>
          <p:cNvSpPr/>
          <p:nvPr/>
        </p:nvSpPr>
        <p:spPr>
          <a:xfrm>
            <a:off x="10056291" y="487367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81004A5-993F-7AE7-DAF0-9A950D133E67}"/>
              </a:ext>
            </a:extLst>
          </p:cNvPr>
          <p:cNvSpPr/>
          <p:nvPr/>
        </p:nvSpPr>
        <p:spPr>
          <a:xfrm>
            <a:off x="10827075" y="445410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924B6C-7D1D-5D69-5C07-3837775593D4}"/>
              </a:ext>
            </a:extLst>
          </p:cNvPr>
          <p:cNvSpPr/>
          <p:nvPr/>
        </p:nvSpPr>
        <p:spPr>
          <a:xfrm>
            <a:off x="11245741" y="445410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32EA2EF-2D02-C2EC-800A-736AC1FCFEC4}"/>
              </a:ext>
            </a:extLst>
          </p:cNvPr>
          <p:cNvSpPr/>
          <p:nvPr/>
        </p:nvSpPr>
        <p:spPr>
          <a:xfrm>
            <a:off x="10827075" y="487756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B62B8C4-CDAA-1652-5572-8F40C6C8AA17}"/>
              </a:ext>
            </a:extLst>
          </p:cNvPr>
          <p:cNvSpPr/>
          <p:nvPr/>
        </p:nvSpPr>
        <p:spPr>
          <a:xfrm>
            <a:off x="11245741" y="487756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30680D-0444-6999-44A5-A8A01AC15212}"/>
              </a:ext>
            </a:extLst>
          </p:cNvPr>
          <p:cNvSpPr/>
          <p:nvPr/>
        </p:nvSpPr>
        <p:spPr>
          <a:xfrm>
            <a:off x="11245741" y="44546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B3987CA-0361-E10C-41C7-1470297F0266}"/>
              </a:ext>
            </a:extLst>
          </p:cNvPr>
          <p:cNvSpPr/>
          <p:nvPr/>
        </p:nvSpPr>
        <p:spPr>
          <a:xfrm>
            <a:off x="11245741" y="4878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957D2F3-106C-B423-C5A0-C4009B7FDD74}"/>
              </a:ext>
            </a:extLst>
          </p:cNvPr>
          <p:cNvSpPr txBox="1"/>
          <p:nvPr/>
        </p:nvSpPr>
        <p:spPr>
          <a:xfrm>
            <a:off x="9853871" y="1509299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Data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D14D8E-AE74-A2CF-17BB-BF956384FD7F}"/>
              </a:ext>
            </a:extLst>
          </p:cNvPr>
          <p:cNvSpPr txBox="1"/>
          <p:nvPr/>
        </p:nvSpPr>
        <p:spPr>
          <a:xfrm>
            <a:off x="9731554" y="5190621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25D6639-9154-9C0F-333E-D5BA2D90B7C8}"/>
              </a:ext>
            </a:extLst>
          </p:cNvPr>
          <p:cNvSpPr txBox="1"/>
          <p:nvPr/>
        </p:nvSpPr>
        <p:spPr>
          <a:xfrm>
            <a:off x="10934471" y="5199592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2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5824D85D-9BBC-580B-1665-FEE640E43006}"/>
              </a:ext>
            </a:extLst>
          </p:cNvPr>
          <p:cNvSpPr txBox="1"/>
          <p:nvPr/>
        </p:nvSpPr>
        <p:spPr>
          <a:xfrm>
            <a:off x="9731553" y="6418687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E3096BD-49B2-7763-4EDC-D89838FD5704}"/>
              </a:ext>
            </a:extLst>
          </p:cNvPr>
          <p:cNvSpPr txBox="1"/>
          <p:nvPr/>
        </p:nvSpPr>
        <p:spPr>
          <a:xfrm>
            <a:off x="10891672" y="6430586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4</a:t>
            </a:r>
          </a:p>
        </p:txBody>
      </p:sp>
      <p:sp>
        <p:nvSpPr>
          <p:cNvPr id="52" name="Pfeil: nach unten 51">
            <a:extLst>
              <a:ext uri="{FF2B5EF4-FFF2-40B4-BE49-F238E27FC236}">
                <a16:creationId xmlns:a16="http://schemas.microsoft.com/office/drawing/2014/main" id="{A11944CC-823C-7B13-F818-F431229B6B80}"/>
              </a:ext>
            </a:extLst>
          </p:cNvPr>
          <p:cNvSpPr/>
          <p:nvPr/>
        </p:nvSpPr>
        <p:spPr>
          <a:xfrm>
            <a:off x="9651109" y="3840588"/>
            <a:ext cx="1954632" cy="3600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28BD364E-C4A9-C0A4-653E-1570CE4D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93" y="164465"/>
            <a:ext cx="3904264" cy="12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63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CC78-B5FC-2EA8-51C3-F9B7C505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</a:t>
            </a:r>
            <a:r>
              <a:rPr lang="de-DE" dirty="0" err="1"/>
              <a:t>types</a:t>
            </a:r>
            <a:r>
              <a:rPr lang="de-DE" dirty="0"/>
              <a:t> von </a:t>
            </a:r>
            <a:r>
              <a:rPr lang="de-DE" dirty="0">
                <a:hlinkClick r:id="rId2"/>
              </a:rPr>
              <a:t>Optimizern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2A7F57A-7D04-4305-419C-56E2A3FECC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396264"/>
              </p:ext>
            </p:extLst>
          </p:nvPr>
        </p:nvGraphicFramePr>
        <p:xfrm>
          <a:off x="838200" y="1825625"/>
          <a:ext cx="843079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706">
                  <a:extLst>
                    <a:ext uri="{9D8B030D-6E8A-4147-A177-3AD203B41FA5}">
                      <a16:colId xmlns:a16="http://schemas.microsoft.com/office/drawing/2014/main" val="3307097692"/>
                    </a:ext>
                  </a:extLst>
                </a:gridCol>
                <a:gridCol w="1572242">
                  <a:extLst>
                    <a:ext uri="{9D8B030D-6E8A-4147-A177-3AD203B41FA5}">
                      <a16:colId xmlns:a16="http://schemas.microsoft.com/office/drawing/2014/main" val="2292438658"/>
                    </a:ext>
                  </a:extLst>
                </a:gridCol>
                <a:gridCol w="2302446">
                  <a:extLst>
                    <a:ext uri="{9D8B030D-6E8A-4147-A177-3AD203B41FA5}">
                      <a16:colId xmlns:a16="http://schemas.microsoft.com/office/drawing/2014/main" val="925686335"/>
                    </a:ext>
                  </a:extLst>
                </a:gridCol>
                <a:gridCol w="2927398">
                  <a:extLst>
                    <a:ext uri="{9D8B030D-6E8A-4147-A177-3AD203B41FA5}">
                      <a16:colId xmlns:a16="http://schemas.microsoft.com/office/drawing/2014/main" val="105564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Time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Batch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Einmal am Ende des </a:t>
                      </a:r>
                      <a:r>
                        <a:rPr lang="de-DE" sz="1600" dirty="0" err="1"/>
                        <a:t>Epochs</a:t>
                      </a:r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Always </a:t>
                      </a:r>
                      <a:r>
                        <a:rPr lang="de-DE" sz="1600" dirty="0" err="1"/>
                        <a:t>improving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Very slow (</a:t>
                      </a:r>
                      <a:r>
                        <a:rPr lang="de-DE" sz="1600" dirty="0" err="1"/>
                        <a:t>especially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for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big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datasets</a:t>
                      </a:r>
                      <a:r>
                        <a:rPr lang="de-DE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1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Stochastic</a:t>
                      </a:r>
                      <a:r>
                        <a:rPr lang="de-DE" sz="1600" dirty="0"/>
                        <a:t>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After </a:t>
                      </a:r>
                      <a:r>
                        <a:rPr lang="de-DE" sz="1600" dirty="0" err="1"/>
                        <a:t>each</a:t>
                      </a:r>
                      <a:r>
                        <a:rPr lang="de-DE" sz="1600" dirty="0"/>
                        <a:t> sample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r>
                        <a:rPr lang="de-DE" sz="1600" dirty="0"/>
                        <a:t> Learning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Bad </a:t>
                      </a:r>
                      <a:r>
                        <a:rPr lang="de-DE" sz="1600" dirty="0" err="1"/>
                        <a:t>convergence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1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Mini-Batch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After </a:t>
                      </a:r>
                      <a:r>
                        <a:rPr lang="de-DE" sz="1600" dirty="0" err="1"/>
                        <a:t>each</a:t>
                      </a:r>
                      <a:r>
                        <a:rPr lang="de-DE" sz="1600" dirty="0"/>
                        <a:t> mini-batch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Good learning speed</a:t>
                      </a:r>
                    </a:p>
                    <a:p>
                      <a:r>
                        <a:rPr lang="en-US" sz="1600" dirty="0"/>
                        <a:t>Good convergence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1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B8C71D5C-1520-B4AD-AFC8-6051194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992" y="2506211"/>
            <a:ext cx="2460448" cy="12335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39AB35C-F13E-FC93-1B11-20559EF3F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992" y="3733474"/>
            <a:ext cx="2603335" cy="13736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0EEF5CA-810A-29FB-C0B1-AC9211CC0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5115932"/>
            <a:ext cx="2413393" cy="126853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2E18244-3CAD-8E71-B520-4F3B7A8D972A}"/>
              </a:ext>
            </a:extLst>
          </p:cNvPr>
          <p:cNvSpPr txBox="1"/>
          <p:nvPr/>
        </p:nvSpPr>
        <p:spPr>
          <a:xfrm>
            <a:off x="939800" y="6384469"/>
            <a:ext cx="759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Unfortunatly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</a:t>
            </a:r>
            <a:r>
              <a:rPr lang="de-DE" dirty="0"/>
              <a:t> in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277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19D77-67AB-4DD1-A8C0-17DFCBFD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7D338E-6762-2E2F-6919-56EC95B6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09" y="1198710"/>
            <a:ext cx="5910160" cy="4866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A29DC9-3811-D8BE-7655-A31662337289}"/>
                  </a:ext>
                </a:extLst>
              </p:cNvPr>
              <p:cNvSpPr txBox="1"/>
              <p:nvPr/>
            </p:nvSpPr>
            <p:spPr>
              <a:xfrm>
                <a:off x="4561221" y="6072056"/>
                <a:ext cx="30695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latin typeface="Cambria Math" panose="02040503050406030204" pitchFamily="18" charset="0"/>
                  </a:rPr>
                  <a:t>Parameters per Layer: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𝑜𝑢𝑡𝑝𝑢𝑡𝑠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𝑏𝑖𝑎𝑠𝑒𝑠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A29DC9-3811-D8BE-7655-A31662337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21" y="6072056"/>
                <a:ext cx="3069558" cy="553998"/>
              </a:xfrm>
              <a:prstGeom prst="rect">
                <a:avLst/>
              </a:prstGeom>
              <a:blipFill>
                <a:blip r:embed="rId3"/>
                <a:stretch>
                  <a:fillRect l="-1190" t="-15385" r="-1389" b="-164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50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8C02D5-77B3-4931-ADE0-A5F14C3B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Training, Validation &amp; Test Split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216159-2DFC-F760-6CCF-FF1EDDEA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dem </a:t>
            </a:r>
            <a:r>
              <a:rPr lang="de-DE" dirty="0" err="1"/>
              <a:t>Trainigsset</a:t>
            </a:r>
            <a:r>
              <a:rPr lang="de-DE" dirty="0"/>
              <a:t> wird das Model trainiert.</a:t>
            </a:r>
          </a:p>
          <a:p>
            <a:r>
              <a:rPr lang="de-DE" dirty="0"/>
              <a:t>Mit dem Validation Set wird die Qualität des Models während des Trainings geprüft. Wichtig, um Over- &amp; </a:t>
            </a:r>
            <a:r>
              <a:rPr lang="de-DE" dirty="0" err="1"/>
              <a:t>Underfitting</a:t>
            </a:r>
            <a:r>
              <a:rPr lang="de-DE" dirty="0"/>
              <a:t> zu erkennen. Es findet </a:t>
            </a:r>
            <a:r>
              <a:rPr lang="de-DE" b="1" dirty="0"/>
              <a:t>kein</a:t>
            </a:r>
            <a:r>
              <a:rPr lang="de-DE" dirty="0"/>
              <a:t> Training mit diesem Datensatz stat.</a:t>
            </a:r>
          </a:p>
          <a:p>
            <a:r>
              <a:rPr lang="de-DE" dirty="0"/>
              <a:t>Das </a:t>
            </a:r>
            <a:r>
              <a:rPr lang="de-DE" dirty="0" err="1"/>
              <a:t>Testset</a:t>
            </a:r>
            <a:r>
              <a:rPr lang="de-DE" dirty="0"/>
              <a:t> wird </a:t>
            </a:r>
            <a:r>
              <a:rPr lang="de-DE" b="1" dirty="0"/>
              <a:t>nach</a:t>
            </a:r>
            <a:r>
              <a:rPr lang="de-DE" dirty="0"/>
              <a:t> dem Training Ende zur Qualitätsermittlung genutzt.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B07EAE-B22F-2F0B-9B3C-1983CB6A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4112986"/>
            <a:ext cx="7277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3D02A-4CCF-F41D-4D1F-E4202E0B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Under</a:t>
            </a:r>
            <a:r>
              <a:rPr lang="de-DE" dirty="0"/>
              <a:t>- &amp;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C6D8A-12CA-B083-0E02-4CE55891D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6700" cy="4351338"/>
          </a:xfrm>
        </p:spPr>
        <p:txBody>
          <a:bodyPr/>
          <a:lstStyle/>
          <a:p>
            <a:r>
              <a:rPr lang="en-US" b="1" dirty="0"/>
              <a:t>Underfitting</a:t>
            </a:r>
            <a:r>
              <a:rPr lang="en-US" dirty="0"/>
              <a:t> describes that the model learns the training set too badly (train-accuracy remains low). Model might not be complex enough to train.</a:t>
            </a:r>
          </a:p>
          <a:p>
            <a:r>
              <a:rPr lang="en-US" b="1" dirty="0"/>
              <a:t>Overfitting</a:t>
            </a:r>
            <a:r>
              <a:rPr lang="en-US" dirty="0"/>
              <a:t> describes that the model learns the training model too well, but not the validation data. (train- and test-accuracies diverge).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8C75F-31D4-B309-EAFC-9F240978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88" y="3309731"/>
            <a:ext cx="3728917" cy="265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3E7DEA-47E3-7B8A-4159-88DF0F60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9" y="2162079"/>
            <a:ext cx="3728917" cy="26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58110FEA-66AB-E10C-FA01-F5DB8F93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101" y="1493969"/>
            <a:ext cx="5649065" cy="44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579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81CB3-9021-0CD3-8203-0A2E55E2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23784-5ABF-2CEF-98D5-E5F39E0C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training data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Reduce complexity (number of parameters) in the model</a:t>
            </a:r>
          </a:p>
          <a:p>
            <a:r>
              <a:rPr lang="en-US" dirty="0"/>
              <a:t>Increase regularization (L1, L2, dropout, ...)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41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DD88B-D2EE-6FCF-7BAE-731950A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underfitting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78D37F-0B28-6CB8-C122-8F8F3D5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complexity (number of parameters) of our model. (The model does not have enough parameters to describe the problem).</a:t>
            </a:r>
          </a:p>
          <a:p>
            <a:r>
              <a:rPr lang="en-US" dirty="0"/>
              <a:t>Find more features (increase amount of information).</a:t>
            </a:r>
          </a:p>
          <a:p>
            <a:r>
              <a:rPr lang="en-US" dirty="0"/>
              <a:t>Reduce regularization.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799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031FA-C474-6FC5-476E-3D996775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0745F1-E3E8-388B-6CEC-91997A10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avoid overfitting, it is beneficial to increase the size of our dataset using data augmentation.</a:t>
            </a:r>
          </a:p>
          <a:p>
            <a:r>
              <a:rPr lang="en-US" dirty="0"/>
              <a:t>This means applying various techniques to vary our inputs. </a:t>
            </a:r>
          </a:p>
          <a:p>
            <a:r>
              <a:rPr lang="en-US" dirty="0"/>
              <a:t>Please ensure that these variations do not lead to different labels.</a:t>
            </a:r>
          </a:p>
          <a:p>
            <a:r>
              <a:rPr lang="de-DE" dirty="0" err="1">
                <a:hlinkClick r:id="rId2"/>
              </a:rPr>
              <a:t>ImageDataGenerator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3367A3-3F7F-AF8E-1B03-470DAB96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61" y="4359275"/>
            <a:ext cx="7362825" cy="19526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616FF5C-D719-F4C6-CAC1-99D2F3FF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169"/>
          <a:stretch>
            <a:fillRect/>
          </a:stretch>
        </p:blipFill>
        <p:spPr>
          <a:xfrm>
            <a:off x="9744937" y="3922895"/>
            <a:ext cx="1928391" cy="1251256"/>
          </a:xfrm>
          <a:custGeom>
            <a:avLst/>
            <a:gdLst>
              <a:gd name="connsiteX0" fmla="*/ 0 w 1928391"/>
              <a:gd name="connsiteY0" fmla="*/ 0 h 1251256"/>
              <a:gd name="connsiteX1" fmla="*/ 1928391 w 1928391"/>
              <a:gd name="connsiteY1" fmla="*/ 0 h 1251256"/>
              <a:gd name="connsiteX2" fmla="*/ 1928391 w 1928391"/>
              <a:gd name="connsiteY2" fmla="*/ 1251256 h 1251256"/>
              <a:gd name="connsiteX3" fmla="*/ 0 w 1928391"/>
              <a:gd name="connsiteY3" fmla="*/ 1251256 h 125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391" h="1251256">
                <a:moveTo>
                  <a:pt x="0" y="0"/>
                </a:moveTo>
                <a:lnTo>
                  <a:pt x="1928391" y="0"/>
                </a:lnTo>
                <a:lnTo>
                  <a:pt x="1928391" y="1251256"/>
                </a:lnTo>
                <a:lnTo>
                  <a:pt x="0" y="1251256"/>
                </a:lnTo>
                <a:close/>
              </a:path>
            </a:pathLst>
          </a:cu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8EDF4A-9ED9-0BAF-0A10-B09BB385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019"/>
          <a:stretch>
            <a:fillRect/>
          </a:stretch>
        </p:blipFill>
        <p:spPr>
          <a:xfrm>
            <a:off x="9608823" y="5241619"/>
            <a:ext cx="1894815" cy="1251256"/>
          </a:xfrm>
          <a:custGeom>
            <a:avLst/>
            <a:gdLst>
              <a:gd name="connsiteX0" fmla="*/ 0 w 1894815"/>
              <a:gd name="connsiteY0" fmla="*/ 0 h 1251256"/>
              <a:gd name="connsiteX1" fmla="*/ 1894815 w 1894815"/>
              <a:gd name="connsiteY1" fmla="*/ 0 h 1251256"/>
              <a:gd name="connsiteX2" fmla="*/ 1894815 w 1894815"/>
              <a:gd name="connsiteY2" fmla="*/ 1251256 h 1251256"/>
              <a:gd name="connsiteX3" fmla="*/ 0 w 1894815"/>
              <a:gd name="connsiteY3" fmla="*/ 1251256 h 125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815" h="1251256">
                <a:moveTo>
                  <a:pt x="0" y="0"/>
                </a:moveTo>
                <a:lnTo>
                  <a:pt x="1894815" y="0"/>
                </a:lnTo>
                <a:lnTo>
                  <a:pt x="1894815" y="1251256"/>
                </a:lnTo>
                <a:lnTo>
                  <a:pt x="0" y="12512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5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Learining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Machine learning describes the use of algorithms</a:t>
            </a:r>
          </a:p>
          <a:p>
            <a:pPr lvl="1"/>
            <a:r>
              <a:rPr lang="en-US" dirty="0"/>
              <a:t>to analyze data</a:t>
            </a:r>
          </a:p>
          <a:p>
            <a:pPr lvl="1"/>
            <a:r>
              <a:rPr lang="en-US" dirty="0"/>
              <a:t>to learn from data</a:t>
            </a:r>
          </a:p>
          <a:p>
            <a:pPr lvl="1"/>
            <a:r>
              <a:rPr lang="en-US" dirty="0"/>
              <a:t>to self-improve</a:t>
            </a:r>
          </a:p>
          <a:p>
            <a:pPr lvl="1"/>
            <a:r>
              <a:rPr lang="en-US" dirty="0"/>
              <a:t>make a prediction or decision about new data.</a:t>
            </a:r>
          </a:p>
          <a:p>
            <a:r>
              <a:rPr lang="en-US" dirty="0"/>
              <a:t>We </a:t>
            </a:r>
            <a:r>
              <a:rPr lang="en-US" b="1" dirty="0"/>
              <a:t>don't give any human-made rules </a:t>
            </a:r>
            <a:r>
              <a:rPr lang="en-US" dirty="0"/>
              <a:t>for the decision, but only develop a </a:t>
            </a:r>
            <a:r>
              <a:rPr lang="en-US" b="1" dirty="0"/>
              <a:t>model</a:t>
            </a:r>
            <a:r>
              <a:rPr lang="en-US" dirty="0"/>
              <a:t> that compiles the rules itself.</a:t>
            </a:r>
          </a:p>
          <a:p>
            <a:pPr lvl="1"/>
            <a:r>
              <a:rPr lang="en-US" dirty="0"/>
              <a:t>Example: Fraud detection when using credit cards</a:t>
            </a:r>
          </a:p>
          <a:p>
            <a:r>
              <a:rPr lang="en-US" dirty="0"/>
              <a:t>Some models: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Support Vector Machines (SVM)</a:t>
            </a:r>
          </a:p>
          <a:p>
            <a:pPr lvl="1"/>
            <a:r>
              <a:rPr lang="en-US" dirty="0"/>
              <a:t>Naive Bayes Classifiers</a:t>
            </a:r>
          </a:p>
          <a:p>
            <a:pPr lvl="1"/>
            <a:r>
              <a:rPr lang="en-US" dirty="0"/>
              <a:t>K-Nearest Neighbor</a:t>
            </a:r>
          </a:p>
          <a:p>
            <a:pPr lvl="1"/>
            <a:r>
              <a:rPr lang="en-US" i="1" dirty="0"/>
              <a:t>Artificial Neural Networks (Deep Learning)</a:t>
            </a:r>
            <a:endParaRPr lang="de-DE" i="1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D90CD21-5201-8A44-2FA3-80F771872C7A}"/>
              </a:ext>
            </a:extLst>
          </p:cNvPr>
          <p:cNvSpPr/>
          <p:nvPr/>
        </p:nvSpPr>
        <p:spPr>
          <a:xfrm>
            <a:off x="6186791" y="1825625"/>
            <a:ext cx="5791200" cy="389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E62B22-9EAB-813E-2BFD-63A37FF21AE0}"/>
              </a:ext>
            </a:extLst>
          </p:cNvPr>
          <p:cNvSpPr/>
          <p:nvPr/>
        </p:nvSpPr>
        <p:spPr>
          <a:xfrm>
            <a:off x="6886334" y="2909351"/>
            <a:ext cx="4392114" cy="2606285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ECD174-B97D-87CF-44AA-401D6DE8C47A}"/>
              </a:ext>
            </a:extLst>
          </p:cNvPr>
          <p:cNvSpPr txBox="1"/>
          <p:nvPr/>
        </p:nvSpPr>
        <p:spPr>
          <a:xfrm>
            <a:off x="7942132" y="2213906"/>
            <a:ext cx="24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Artificial Intelligence (AI)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E623BC-7E40-4E5C-4527-F4EF470A99AB}"/>
              </a:ext>
            </a:extLst>
          </p:cNvPr>
          <p:cNvSpPr txBox="1"/>
          <p:nvPr/>
        </p:nvSpPr>
        <p:spPr>
          <a:xfrm>
            <a:off x="8150083" y="32884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44365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9B6B93-AA12-F8DB-B4D6-3B13992C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Biases</a:t>
            </a:r>
            <a:r>
              <a:rPr lang="de-DE" dirty="0"/>
              <a:t> im Datensatz überprüfen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56EC4D-0CE3-108A-F4A6-7A8FBC99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dataset can inherently have biases.</a:t>
            </a:r>
          </a:p>
          <a:p>
            <a:r>
              <a:rPr lang="en-US" dirty="0"/>
              <a:t>For example, most American tanks are photographed in good weather conditions, while Russian tanks are photographed in bad weather conditions.</a:t>
            </a:r>
          </a:p>
          <a:p>
            <a:r>
              <a:rPr lang="en-US" dirty="0"/>
              <a:t>Critically examine which biases exist, such as </a:t>
            </a:r>
          </a:p>
          <a:p>
            <a:pPr lvl="1"/>
            <a:r>
              <a:rPr lang="en-US" dirty="0"/>
              <a:t>underrepresentation of certain skin tones, </a:t>
            </a:r>
          </a:p>
          <a:p>
            <a:pPr lvl="1"/>
            <a:r>
              <a:rPr lang="en-US" dirty="0"/>
              <a:t>genders, </a:t>
            </a:r>
          </a:p>
          <a:p>
            <a:pPr lvl="1"/>
            <a:r>
              <a:rPr lang="en-US" dirty="0"/>
              <a:t>camera angles, 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Can you find the bias present in the training data? </a:t>
            </a:r>
            <a:r>
              <a:rPr lang="en-US" dirty="0">
                <a:hlinkClick r:id="rId2"/>
              </a:rPr>
              <a:t>https://mco-mnist-draw-rwpxka3zaa-ue.a.run.app/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14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AC096-816C-911E-35C3-F2685B2F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Regularizierung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9BADC0-0A4B-9388-685B-B7F42BA32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Describes techniques that help the model improve generalization without reducing training metrics.</a:t>
                </a:r>
              </a:p>
              <a:p>
                <a:r>
                  <a:rPr lang="en-US" dirty="0"/>
                  <a:t>L1 &amp; L2 regularization adds a penalty term to the loss function that penalizes high complexity of the model.</a:t>
                </a:r>
              </a:p>
              <a:p>
                <a:r>
                  <a:rPr lang="de-DE" dirty="0" err="1"/>
                  <a:t>Costfunction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L1: Small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tend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0.</a:t>
                </a:r>
              </a:p>
              <a:p>
                <a:r>
                  <a:rPr lang="de-DE" dirty="0"/>
                  <a:t>L2: </a:t>
                </a:r>
                <a:r>
                  <a:rPr lang="en-US" dirty="0"/>
                  <a:t>Large weights are heavily penalized, while small weights are penalized less.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en-US" dirty="0"/>
                  <a:t>describes the influence of regularization.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9BADC0-0A4B-9388-685B-B7F42BA32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1043" b="-26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916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B01DB-9153-D47F-BE2F-EE8C7F22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Dropout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2DB1F-638F-84EE-39E1-4345B8886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training, different nodes are repeatedly excluded from the training process. </a:t>
            </a:r>
          </a:p>
          <a:p>
            <a:r>
              <a:rPr lang="en-US" dirty="0"/>
              <a:t>The model becomes less reliant on a few specific parameters. </a:t>
            </a:r>
          </a:p>
          <a:p>
            <a:r>
              <a:rPr lang="en-US" dirty="0"/>
              <a:t>As a result, the model effectively has fewer trainable parameters per step.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6DC06C-E79D-A457-8283-1C764831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50" y="3850073"/>
            <a:ext cx="5177701" cy="29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44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B7A49-E85D-9C0C-80BD-EE2C123A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Pre-processing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0A692A-4876-8F2E-4204-9783450E83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367272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b="1" dirty="0"/>
                  <a:t>Sammeln</a:t>
                </a:r>
                <a:r>
                  <a:rPr lang="de-DE" dirty="0"/>
                  <a:t>: Im einfachsten Fall herunterladen. Wie werden die Informationen gesammelt und welche </a:t>
                </a:r>
                <a:r>
                  <a:rPr lang="de-DE" dirty="0" err="1"/>
                  <a:t>Biase</a:t>
                </a:r>
                <a:r>
                  <a:rPr lang="de-DE" dirty="0"/>
                  <a:t> entstehen?</a:t>
                </a:r>
              </a:p>
              <a:p>
                <a:r>
                  <a:rPr lang="de-DE" b="1" dirty="0"/>
                  <a:t>Organisieren</a:t>
                </a:r>
                <a:r>
                  <a:rPr lang="de-DE" dirty="0"/>
                  <a:t>: Training-, Validation-, </a:t>
                </a:r>
                <a:r>
                  <a:rPr lang="de-DE" dirty="0" err="1"/>
                  <a:t>Testset</a:t>
                </a:r>
                <a:r>
                  <a:rPr lang="de-DE" dirty="0"/>
                  <a:t>. Ordnerstruktur für die Modelle anpassen.</a:t>
                </a:r>
              </a:p>
              <a:p>
                <a:r>
                  <a:rPr lang="de-DE" b="1" dirty="0"/>
                  <a:t>Resize, Reshape</a:t>
                </a:r>
                <a:r>
                  <a:rPr lang="de-DE" dirty="0"/>
                  <a:t>: Form und Farbe der Bilder uniform machen.</a:t>
                </a:r>
              </a:p>
              <a:p>
                <a:r>
                  <a:rPr lang="de-DE" b="1" dirty="0" err="1"/>
                  <a:t>Nomalisieren</a:t>
                </a:r>
                <a:r>
                  <a:rPr lang="de-DE" dirty="0"/>
                  <a:t>: Features in eine Normalverteilung umrechnen.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Standartisieren</a:t>
                </a:r>
                <a:r>
                  <a:rPr lang="de-DE" dirty="0"/>
                  <a:t>: Features transformieren, sodass sie zwischen 0 und 1 liegen.</a:t>
                </a:r>
              </a:p>
              <a:p>
                <a:r>
                  <a:rPr lang="de-DE" b="1" dirty="0"/>
                  <a:t>Augmentieren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0A692A-4876-8F2E-4204-9783450E8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367272" cy="4351338"/>
              </a:xfrm>
              <a:blipFill>
                <a:blip r:embed="rId2"/>
                <a:stretch>
                  <a:fillRect l="-1166" t="-2801" r="-2187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C8D98D9-9D65-8252-4646-7DA0AF23E40C}"/>
              </a:ext>
            </a:extLst>
          </p:cNvPr>
          <p:cNvGrpSpPr/>
          <p:nvPr/>
        </p:nvGrpSpPr>
        <p:grpSpPr>
          <a:xfrm>
            <a:off x="9482097" y="1923585"/>
            <a:ext cx="1782696" cy="4155418"/>
            <a:chOff x="6954050" y="1825625"/>
            <a:chExt cx="1782696" cy="4155418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CFD4133-5F21-7611-C294-83D7986764F4}"/>
                </a:ext>
              </a:extLst>
            </p:cNvPr>
            <p:cNvSpPr/>
            <p:nvPr/>
          </p:nvSpPr>
          <p:spPr>
            <a:xfrm>
              <a:off x="6954050" y="1825625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Collect</a:t>
              </a:r>
              <a:endParaRPr lang="de-DE" dirty="0"/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09DDE5-5FC0-2DBB-E048-7E29100F627C}"/>
                </a:ext>
              </a:extLst>
            </p:cNvPr>
            <p:cNvSpPr/>
            <p:nvPr/>
          </p:nvSpPr>
          <p:spPr>
            <a:xfrm>
              <a:off x="6954050" y="2724246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Orginize</a:t>
              </a:r>
              <a:r>
                <a:rPr lang="de-DE" dirty="0"/>
                <a:t> 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B9E3B07-01EB-60F0-5417-B2038903D0B4}"/>
                </a:ext>
              </a:extLst>
            </p:cNvPr>
            <p:cNvSpPr/>
            <p:nvPr/>
          </p:nvSpPr>
          <p:spPr>
            <a:xfrm>
              <a:off x="6954050" y="3622867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Resize, Reshape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5D78501B-2D0E-6710-1080-B29E62D381A0}"/>
                </a:ext>
              </a:extLst>
            </p:cNvPr>
            <p:cNvSpPr/>
            <p:nvPr/>
          </p:nvSpPr>
          <p:spPr>
            <a:xfrm>
              <a:off x="6954050" y="4521488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Normilize</a:t>
              </a:r>
              <a:r>
                <a:rPr lang="de-DE" dirty="0"/>
                <a:t>,</a:t>
              </a:r>
            </a:p>
            <a:p>
              <a:pPr algn="ctr"/>
              <a:r>
                <a:rPr lang="de-DE" dirty="0" err="1"/>
                <a:t>standardize</a:t>
              </a:r>
              <a:endParaRPr lang="de-DE" dirty="0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A355300F-174D-9922-08A1-BE7BFEB09AA7}"/>
                </a:ext>
              </a:extLst>
            </p:cNvPr>
            <p:cNvSpPr/>
            <p:nvPr/>
          </p:nvSpPr>
          <p:spPr>
            <a:xfrm>
              <a:off x="6954050" y="5420109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Augmentation</a:t>
              </a:r>
            </a:p>
          </p:txBody>
        </p:sp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CF84FCCF-ABA3-97A0-ABE3-4FE5CE151C58}"/>
                </a:ext>
              </a:extLst>
            </p:cNvPr>
            <p:cNvSpPr/>
            <p:nvPr/>
          </p:nvSpPr>
          <p:spPr>
            <a:xfrm>
              <a:off x="7634087" y="2438693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7B51BAE8-5276-5B75-20BA-016117CA4EF5}"/>
                </a:ext>
              </a:extLst>
            </p:cNvPr>
            <p:cNvSpPr/>
            <p:nvPr/>
          </p:nvSpPr>
          <p:spPr>
            <a:xfrm>
              <a:off x="7634087" y="3342578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feil: nach unten 10">
              <a:extLst>
                <a:ext uri="{FF2B5EF4-FFF2-40B4-BE49-F238E27FC236}">
                  <a16:creationId xmlns:a16="http://schemas.microsoft.com/office/drawing/2014/main" id="{4802F5CC-66EB-17C4-1EC3-FEC5AA05F81A}"/>
                </a:ext>
              </a:extLst>
            </p:cNvPr>
            <p:cNvSpPr/>
            <p:nvPr/>
          </p:nvSpPr>
          <p:spPr>
            <a:xfrm>
              <a:off x="7634087" y="4246463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feil: nach unten 11">
              <a:extLst>
                <a:ext uri="{FF2B5EF4-FFF2-40B4-BE49-F238E27FC236}">
                  <a16:creationId xmlns:a16="http://schemas.microsoft.com/office/drawing/2014/main" id="{40985C89-0A13-7F88-8BF4-793B4E2EC41F}"/>
                </a:ext>
              </a:extLst>
            </p:cNvPr>
            <p:cNvSpPr/>
            <p:nvPr/>
          </p:nvSpPr>
          <p:spPr>
            <a:xfrm>
              <a:off x="7618719" y="5142664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98470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3324B-3BE1-ABD6-29B3-EBFE36CF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Normalisieren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1806926F-D274-D929-A555-8DBE94B796C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690688"/>
              <a:ext cx="10515600" cy="2568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26019167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5595463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056888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679355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Ergebnis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131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Normalisieren (Min/Max)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Alle Daten liegen zwischen 0 und 1.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2"/>
                            </a:rPr>
                            <a:t>MinMaxScalar</a:t>
                          </a:r>
                          <a:endParaRPr lang="de-DE" dirty="0"/>
                        </a:p>
                        <a:p>
                          <a:r>
                            <a:rPr lang="de-DE" dirty="0">
                              <a:hlinkClick r:id="rId3"/>
                            </a:rPr>
                            <a:t>minmax_scale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24019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Standardisierung</a:t>
                          </a:r>
                        </a:p>
                        <a:p>
                          <a:r>
                            <a:rPr lang="de-DE" dirty="0"/>
                            <a:t>(Z-Transformation)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Daten sind um die 0 herum normalverteilt.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4"/>
                            </a:rPr>
                            <a:t>StandardScaler</a:t>
                          </a:r>
                          <a:endParaRPr lang="de-DE" dirty="0"/>
                        </a:p>
                        <a:p>
                          <a:r>
                            <a:rPr lang="de-DE" dirty="0">
                              <a:hlinkClick r:id="rId5"/>
                            </a:rPr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442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Log-Transformation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>
                                  <m:sSub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Daten die extrem schief sind, werden gleichmäßiger 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6"/>
                            </a:rPr>
                            <a:t>FunctionTransformer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50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1806926F-D274-D929-A555-8DBE94B796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58119938"/>
                  </p:ext>
                </p:extLst>
              </p:nvPr>
            </p:nvGraphicFramePr>
            <p:xfrm>
              <a:off x="838199" y="1690688"/>
              <a:ext cx="10515600" cy="2568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26019167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5595463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056888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679355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Ergebnis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Methode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1311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Normalisieren (Min/Max)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62857" r="-201160" b="-2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Alle Daten liegen zwischen 0 und 1.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8"/>
                            </a:rPr>
                            <a:t>MinMaxScalar</a:t>
                          </a:r>
                          <a:endParaRPr lang="de-DE"/>
                        </a:p>
                        <a:p>
                          <a:r>
                            <a:rPr lang="de-DE">
                              <a:hlinkClick r:id="rId9"/>
                            </a:rPr>
                            <a:t>minmax_scale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2401980"/>
                      </a:ext>
                    </a:extLst>
                  </a:tr>
                  <a:tr h="643001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Standardisierung</a:t>
                          </a:r>
                        </a:p>
                        <a:p>
                          <a:r>
                            <a:rPr lang="de-DE"/>
                            <a:t>(Z-Transformation)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161321" r="-201160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Daten sind um die 0 herum normalverteilt.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StandardScaler</a:t>
                          </a:r>
                          <a:endParaRPr lang="de-DE"/>
                        </a:p>
                        <a:p>
                          <a:r>
                            <a:rPr lang="de-DE">
                              <a:hlinkClick r:id="rId11"/>
                            </a:rPr>
                            <a:t>scale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44242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Log-Transformation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184667" r="-201160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Daten die extrem schief sind, werden gleichmäßiger 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2"/>
                            </a:rPr>
                            <a:t>FunctionTransformer</a:t>
                          </a:r>
                          <a:endParaRPr lang="de-DE"/>
                        </a:p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50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254E89F1-C564-2E3A-8F8F-5285C8C064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9925" y="4700228"/>
            <a:ext cx="5772150" cy="1714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8EB37F-C1E0-AC9B-56E4-246BE787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9111" y="4426004"/>
            <a:ext cx="2284097" cy="22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0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2E30-BBD2-3842-0861-14E3BF6D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 der Verteilung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537B99-8FB4-491A-EC0A-6174DD23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65" y="1836181"/>
            <a:ext cx="3018635" cy="1886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08045C-F364-0E0D-D378-2A11941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7" y="4242266"/>
            <a:ext cx="3039032" cy="18560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B0C587-424E-E204-F1B9-9C3B9169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52" y="4242266"/>
            <a:ext cx="2947248" cy="18662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DF63AF3-FA88-6150-F4AB-0582948C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403" y="4242266"/>
            <a:ext cx="2967645" cy="19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0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09D03-3F3E-24F6-4EEA-92F0C4BD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Bilder an NN übergeben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D1324-351F-4755-2D07-469054B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72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interpret each pixel as an input. (Flattening)</a:t>
            </a:r>
          </a:p>
          <a:p>
            <a:r>
              <a:rPr lang="en-US" dirty="0"/>
              <a:t>When each input is connected to every node in the hidden layer, the number of parameters quickly increases.</a:t>
            </a:r>
          </a:p>
          <a:p>
            <a:r>
              <a:rPr lang="en-US" dirty="0"/>
              <a:t>Furthermore, the spatial relationship between pixels is lost (practically, all pixels are considered adjacent).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83FD0-A707-7562-A8A7-C7F5774C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492" y="1967313"/>
            <a:ext cx="5981049" cy="39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8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3BD22-80D0-2B2B-33F7-BCA9E422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Besser: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4DC2ED-4FE9-3FD6-7A74-F6042A6BE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41054" cy="4351338"/>
          </a:xfrm>
        </p:spPr>
        <p:txBody>
          <a:bodyPr/>
          <a:lstStyle/>
          <a:p>
            <a:r>
              <a:rPr lang="en-US" dirty="0"/>
              <a:t>Reduce the number of connections between two layers to:</a:t>
            </a:r>
          </a:p>
          <a:p>
            <a:pPr lvl="1"/>
            <a:r>
              <a:rPr lang="en-US" dirty="0"/>
              <a:t>Preserve the spatial relationship,</a:t>
            </a:r>
          </a:p>
          <a:p>
            <a:pPr lvl="1"/>
            <a:r>
              <a:rPr lang="en-US" dirty="0"/>
              <a:t>Reduce the number of parameters.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A7539E-AC65-32DC-00AD-15F802DE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685" y="349250"/>
            <a:ext cx="72675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60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D2ECF-A134-C4CF-BC75-D1B182A1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b="1" dirty="0"/>
              <a:t>CNN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7BBFAF-47B6-01C2-2DCC-4BB9775C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CNNs (Convolutional Neural Networks) have specialized convolutional layers and are particularly well-suited for processing image data.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435418-05FF-D55E-830E-3EE4D37B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19" y="3429000"/>
            <a:ext cx="8295562" cy="18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3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29910-57E9-1C36-33B2-C85BF51C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Vision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50826F-41C1-5D10-DE30-D782D8F6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enables a machine to understand and process visual data, such as images and videos. </a:t>
            </a:r>
          </a:p>
          <a:p>
            <a:r>
              <a:rPr lang="en-US" dirty="0"/>
              <a:t>Data is a valuable asset because it forms the basis for deep learning algorithms.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E454C4-69F4-79E4-0464-CE0ACB69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61" y="3651039"/>
            <a:ext cx="7229475" cy="3057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50A45F-F86E-2455-C01D-D7E0DA2200FC}"/>
              </a:ext>
            </a:extLst>
          </p:cNvPr>
          <p:cNvSpPr txBox="1"/>
          <p:nvPr/>
        </p:nvSpPr>
        <p:spPr>
          <a:xfrm>
            <a:off x="8621319" y="4991733"/>
            <a:ext cx="3259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would you attempt to solve these problems using conventional instructions? </a:t>
            </a:r>
          </a:p>
          <a:p>
            <a:r>
              <a:rPr lang="en-US" dirty="0"/>
              <a:t>Difficult...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27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Deep Learning?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/>
          </a:bodyPr>
          <a:lstStyle/>
          <a:p>
            <a:r>
              <a:rPr lang="en-US" dirty="0"/>
              <a:t>Deep learning is a special machine learning algorithm based on </a:t>
            </a:r>
            <a:r>
              <a:rPr lang="en-US" b="1" dirty="0"/>
              <a:t>artificial neural networks</a:t>
            </a:r>
            <a:r>
              <a:rPr lang="en-US" dirty="0"/>
              <a:t> (ANNs).</a:t>
            </a:r>
          </a:p>
          <a:p>
            <a:r>
              <a:rPr lang="en-US" dirty="0"/>
              <a:t>ANNs are inspired by how biological neural networks (“brains”) work.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D90CD21-5201-8A44-2FA3-80F771872C7A}"/>
              </a:ext>
            </a:extLst>
          </p:cNvPr>
          <p:cNvSpPr/>
          <p:nvPr/>
        </p:nvSpPr>
        <p:spPr>
          <a:xfrm>
            <a:off x="6186791" y="1825625"/>
            <a:ext cx="5791200" cy="389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E62B22-9EAB-813E-2BFD-63A37FF21AE0}"/>
              </a:ext>
            </a:extLst>
          </p:cNvPr>
          <p:cNvSpPr/>
          <p:nvPr/>
        </p:nvSpPr>
        <p:spPr>
          <a:xfrm>
            <a:off x="6886334" y="2909351"/>
            <a:ext cx="4392114" cy="2606285"/>
          </a:xfrm>
          <a:prstGeom prst="ellipse">
            <a:avLst/>
          </a:prstGeom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470D0BC-78F4-9098-38DB-A3FE2A904E87}"/>
              </a:ext>
            </a:extLst>
          </p:cNvPr>
          <p:cNvSpPr/>
          <p:nvPr/>
        </p:nvSpPr>
        <p:spPr>
          <a:xfrm>
            <a:off x="7804117" y="3972546"/>
            <a:ext cx="2556547" cy="1330688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ECD174-B97D-87CF-44AA-401D6DE8C47A}"/>
              </a:ext>
            </a:extLst>
          </p:cNvPr>
          <p:cNvSpPr txBox="1"/>
          <p:nvPr/>
        </p:nvSpPr>
        <p:spPr>
          <a:xfrm>
            <a:off x="7942132" y="2213906"/>
            <a:ext cx="24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Artificial Intelligence (AI)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E623BC-7E40-4E5C-4527-F4EF470A99AB}"/>
              </a:ext>
            </a:extLst>
          </p:cNvPr>
          <p:cNvSpPr txBox="1"/>
          <p:nvPr/>
        </p:nvSpPr>
        <p:spPr>
          <a:xfrm>
            <a:off x="8150083" y="32884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053507-2EEC-1283-C77F-48A0C07FF58E}"/>
              </a:ext>
            </a:extLst>
          </p:cNvPr>
          <p:cNvSpPr txBox="1"/>
          <p:nvPr/>
        </p:nvSpPr>
        <p:spPr>
          <a:xfrm>
            <a:off x="8311184" y="43516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182375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BC0C6-F77C-6A28-ECFC-AED22D54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E57730-BEF3-4B08-5A49-7F271FFFE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448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task of the convolutional layer is to detect structures in the image.</a:t>
            </a:r>
          </a:p>
          <a:p>
            <a:r>
              <a:rPr lang="en-US" dirty="0"/>
              <a:t>A layer consists of filters, which can be compared to nodes in a regular layer.</a:t>
            </a:r>
          </a:p>
          <a:p>
            <a:r>
              <a:rPr lang="en-US" dirty="0"/>
              <a:t>Later filters in the CNN are capable of recognizing complex structures.</a:t>
            </a:r>
          </a:p>
          <a:p>
            <a:r>
              <a:rPr lang="en-US" dirty="0"/>
              <a:t>The first filters just detect simple structures like edges or corners.</a:t>
            </a:r>
          </a:p>
          <a:p>
            <a:r>
              <a:rPr lang="en-US" dirty="0"/>
              <a:t>In each layer, we can specify the size and number of filters.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893EDD-A543-B020-37E4-334077C5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20" y="533674"/>
            <a:ext cx="3894171" cy="22058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93B26D-A78D-6866-B16D-ADBD8CDF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88" y="2739500"/>
            <a:ext cx="4447847" cy="13303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EBA881-3FCC-D526-91E3-0D519B720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588" y="4491028"/>
            <a:ext cx="4447847" cy="19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D436F-15BD-8C67-B29F-F82C0A91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5A7E7-95FA-71A8-D2E2-4C39DC60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2062" cy="22434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Filters are matrices that are sequentially applied to the fields of the input.</a:t>
            </a:r>
          </a:p>
          <a:p>
            <a:r>
              <a:rPr lang="en-US" dirty="0"/>
              <a:t>Matrix values are adjusted during training (thus, they are parameters).</a:t>
            </a:r>
          </a:p>
          <a:p>
            <a:r>
              <a:rPr lang="en-US" dirty="0"/>
              <a:t>The number of filters determines the number of outputs of the layer.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136EB3-24C4-FB55-4857-22D3ADDA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1" y="872630"/>
            <a:ext cx="4366651" cy="25563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6B89D-4AC5-2B3C-D6B6-0CA9C9A3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25" y="4080779"/>
            <a:ext cx="4107519" cy="224342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ADE773B-818D-2CBE-E05C-552C341366CD}"/>
              </a:ext>
            </a:extLst>
          </p:cNvPr>
          <p:cNvCxnSpPr>
            <a:cxnSpLocks/>
          </p:cNvCxnSpPr>
          <p:nvPr/>
        </p:nvCxnSpPr>
        <p:spPr>
          <a:xfrm flipH="1" flipV="1">
            <a:off x="11354968" y="3165667"/>
            <a:ext cx="163398" cy="64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DE6D908-22E7-A948-C1B2-ECD21AD3EB76}"/>
              </a:ext>
            </a:extLst>
          </p:cNvPr>
          <p:cNvSpPr txBox="1"/>
          <p:nvPr/>
        </p:nvSpPr>
        <p:spPr>
          <a:xfrm>
            <a:off x="11009497" y="3811281"/>
            <a:ext cx="1467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Diese Filterwerte werden trainiert.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9E81F7-5892-7C6F-F132-C8C4BE52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28" y="4069045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19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92BC7-554D-38E9-81A7-9163423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r>
              <a:rPr lang="de-DE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6DAD9D-B41C-1AA5-FE3D-CA6F90848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35253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 err="1"/>
                  <a:t>Sliding</a:t>
                </a:r>
                <a:r>
                  <a:rPr lang="de-DE" dirty="0"/>
                  <a:t> </a:t>
                </a:r>
                <a:r>
                  <a:rPr lang="de-DE" dirty="0" err="1"/>
                  <a:t>Window</a:t>
                </a:r>
                <a:endParaRPr lang="de-DE" dirty="0"/>
              </a:p>
              <a:p>
                <a:r>
                  <a:rPr lang="en-US" dirty="0"/>
                  <a:t>Stride describes how many steps are taken after each operation</a:t>
                </a:r>
                <a:r>
                  <a:rPr lang="de-DE" dirty="0"/>
                  <a:t>.</a:t>
                </a:r>
              </a:p>
              <a:p>
                <a:r>
                  <a:rPr lang="de-DE" dirty="0">
                    <a:hlinkClick r:id="rId2"/>
                  </a:rPr>
                  <a:t>Demo</a:t>
                </a:r>
                <a:endParaRPr lang="de-DE" dirty="0"/>
              </a:p>
              <a:p>
                <a:r>
                  <a:rPr lang="de-DE" dirty="0"/>
                  <a:t>Output </a:t>
                </a:r>
                <a:r>
                  <a:rPr lang="de-DE" dirty="0" err="1"/>
                  <a:t>size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filters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stride.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6DAD9D-B41C-1AA5-FE3D-CA6F90848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352539" cy="4351338"/>
              </a:xfrm>
              <a:blipFill>
                <a:blip r:embed="rId3"/>
                <a:stretch>
                  <a:fillRect l="-3279" t="-3081" r="-4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A93556A-5C12-14FE-1034-027F2A3D5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857" y="1646115"/>
            <a:ext cx="3525390" cy="20568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C3B5B8-3077-9A81-1F0D-7242A9CBF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41" y="1665249"/>
            <a:ext cx="3487122" cy="20377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25C23F-4C2E-77FA-9B72-179F1FD06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649" y="4070450"/>
            <a:ext cx="3530173" cy="20233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24B90BA-2B0A-5FFF-72A1-BF63867A0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360" y="4001294"/>
            <a:ext cx="3568441" cy="23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62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2CC61-F0AC-6301-A1C1-98180607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FDA564-93CF-2444-D326-D94AA891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436" cy="4351338"/>
          </a:xfrm>
        </p:spPr>
        <p:txBody>
          <a:bodyPr/>
          <a:lstStyle/>
          <a:p>
            <a:r>
              <a:rPr lang="de-DE" dirty="0" err="1"/>
              <a:t>Convolutions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02A01B-379F-BEFA-3CB5-8A0A7C67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998" y="1473090"/>
            <a:ext cx="5504786" cy="23918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9388807-3C31-D558-1B88-2D06B490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05" y="4324750"/>
            <a:ext cx="2047875" cy="2057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46235A-A2C2-BB5E-1386-636FCE19E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896" y="4505725"/>
            <a:ext cx="7334250" cy="169545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6729218-BE4E-A3B6-5B9D-79E71F97C9DC}"/>
              </a:ext>
            </a:extLst>
          </p:cNvPr>
          <p:cNvSpPr/>
          <p:nvPr/>
        </p:nvSpPr>
        <p:spPr>
          <a:xfrm>
            <a:off x="3588444" y="5229526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40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D5470-A68A-7B52-C12F-55A2D537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Zero Padding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B3AF2-3E86-6B28-B94A-EB29C3D7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564" cy="4351338"/>
          </a:xfrm>
        </p:spPr>
        <p:txBody>
          <a:bodyPr>
            <a:normAutofit/>
          </a:bodyPr>
          <a:lstStyle/>
          <a:p>
            <a:r>
              <a:rPr lang="en-US" b="1" dirty="0"/>
              <a:t>Valid</a:t>
            </a:r>
            <a:r>
              <a:rPr lang="en-US" dirty="0"/>
              <a:t> padding: The image becomes smaller as no padding is added around it during the convolution operation.</a:t>
            </a:r>
          </a:p>
          <a:p>
            <a:r>
              <a:rPr lang="en-US" b="1" dirty="0"/>
              <a:t>Same</a:t>
            </a:r>
            <a:r>
              <a:rPr lang="en-US" dirty="0"/>
              <a:t> padding: Zeros are added around the image so that the output size remains the same as the input size.</a:t>
            </a:r>
          </a:p>
          <a:p>
            <a:r>
              <a:rPr lang="de-DE" dirty="0" err="1">
                <a:hlinkClick r:id="rId2"/>
              </a:rPr>
              <a:t>Visualization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BA31F5-48D9-7ADB-BD18-AD6D5AC6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55" y="643071"/>
            <a:ext cx="6136901" cy="37114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49FFF2-28E8-8A92-B596-BDF3DFBE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69" y="4414612"/>
            <a:ext cx="2149528" cy="24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450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AE569-91E4-1571-ADAF-22354893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Later</a:t>
            </a:r>
            <a:r>
              <a:rPr lang="de-DE" dirty="0"/>
              <a:t> Filters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850B3-15E5-AAA0-EB9E-65512552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detext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DD2923-FCD4-FD6E-AA70-402C150E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90" y="2604401"/>
            <a:ext cx="70770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1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FBC6C-FBF1-2500-DB3E-4AA119AB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FCEDB7-1D13-D2B0-A11E-F3F70ED4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0750" cy="4351338"/>
          </a:xfrm>
        </p:spPr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E41D4B-4D88-B90E-1F5B-57918B3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2" y="336934"/>
            <a:ext cx="5021061" cy="61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26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643AA-83DF-8902-5FCB-E9C3B81B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78D270-8E4C-E945-AC53-EE341CBB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616248"/>
            <a:ext cx="72675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638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7BF0D-E308-3D26-6831-7C5F8138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D3C2AB-5699-F57D-6A95-1DCE8027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8" y="2006060"/>
            <a:ext cx="69437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95B2B7-E820-B0D9-3F05-1459A559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02" y="1785143"/>
            <a:ext cx="425767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14997E-1A3B-7B7C-6551-EF3FB33D6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68" y="4619944"/>
            <a:ext cx="688657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AD3F338-B9B4-30B8-B0BD-19C28853F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877" y="4300857"/>
            <a:ext cx="422910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020806E8-AE6B-4BCF-B413-F37E3FDC5192}"/>
              </a:ext>
            </a:extLst>
          </p:cNvPr>
          <p:cNvSpPr/>
          <p:nvPr/>
        </p:nvSpPr>
        <p:spPr>
          <a:xfrm>
            <a:off x="7411841" y="2474505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002BC70-0762-C27E-917A-9576E509F1E1}"/>
              </a:ext>
            </a:extLst>
          </p:cNvPr>
          <p:cNvSpPr/>
          <p:nvPr/>
        </p:nvSpPr>
        <p:spPr>
          <a:xfrm>
            <a:off x="7411841" y="5088389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964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1B32B-FECA-5D71-7D68-6E32AD59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6C36C4-2693-293B-1CC4-7BE57CEEC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8640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size of the input is reduced by taking the maximum value from each pooling operation and discarding the rest.</a:t>
                </a:r>
              </a:p>
              <a:p>
                <a:r>
                  <a:rPr lang="de-DE" dirty="0" err="1">
                    <a:hlinkClick r:id="rId2"/>
                  </a:rPr>
                  <a:t>Visualization</a:t>
                </a:r>
                <a:endParaRPr lang="de-DE" dirty="0"/>
              </a:p>
              <a:p>
                <a:r>
                  <a:rPr lang="de-DE" dirty="0"/>
                  <a:t>Output </a:t>
                </a:r>
                <a:r>
                  <a:rPr lang="de-DE" dirty="0" err="1"/>
                  <a:t>size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stride.</a:t>
                </a:r>
              </a:p>
              <a:p>
                <a:r>
                  <a:rPr lang="de-DE" dirty="0"/>
                  <a:t>Goal: </a:t>
                </a:r>
                <a:r>
                  <a:rPr lang="en-US" dirty="0"/>
                  <a:t>Reducing the size of the image helps to:</a:t>
                </a:r>
              </a:p>
              <a:p>
                <a:pPr lvl="1"/>
                <a:r>
                  <a:rPr lang="en-US" dirty="0"/>
                  <a:t>Focus on important features.</a:t>
                </a:r>
              </a:p>
              <a:p>
                <a:pPr lvl="1"/>
                <a:r>
                  <a:rPr lang="en-US" dirty="0"/>
                  <a:t>Decrease the number of parameters.</a:t>
                </a:r>
              </a:p>
              <a:p>
                <a:pPr lvl="1"/>
                <a:r>
                  <a:rPr lang="en-US" dirty="0"/>
                  <a:t>Avoid overfitting.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pooling</a:t>
                </a:r>
                <a:r>
                  <a:rPr lang="de-DE" dirty="0"/>
                  <a:t> </a:t>
                </a:r>
                <a:r>
                  <a:rPr lang="de-DE" dirty="0" err="1"/>
                  <a:t>technics</a:t>
                </a:r>
                <a:r>
                  <a:rPr lang="de-DE" dirty="0"/>
                  <a:t> (like Average Pooling)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6C36C4-2693-293B-1CC4-7BE57CEEC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86401" cy="4351338"/>
              </a:xfrm>
              <a:blipFill>
                <a:blip r:embed="rId3"/>
                <a:stretch>
                  <a:fillRect l="-1502" t="-3221" r="-1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E109968-A4A7-252A-F72E-96D837A7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633" y="399681"/>
            <a:ext cx="2104573" cy="13582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3C19A6-90E0-6DA6-092D-87EFB5F45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529" y="2003686"/>
            <a:ext cx="2399514" cy="12887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3EDBDB9-A6A3-7843-0656-D0B4AE8FF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42" y="3442281"/>
            <a:ext cx="2236887" cy="13255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EA5BEB-DF89-A227-C336-D2CF70190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842" y="4987344"/>
            <a:ext cx="2239955" cy="13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6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1500C-CE4E-2F01-CBC9-66CDD994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715A5-3C07-463F-2717-0C707606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Image Classification</a:t>
            </a:r>
          </a:p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 err="1"/>
              <a:t>Recommendation</a:t>
            </a:r>
            <a:r>
              <a:rPr lang="de-DE" dirty="0"/>
              <a:t> Systems</a:t>
            </a:r>
          </a:p>
          <a:p>
            <a:r>
              <a:rPr lang="de-DE" dirty="0"/>
              <a:t>Gameplay (</a:t>
            </a:r>
            <a:r>
              <a:rPr lang="de-DE" dirty="0">
                <a:hlinkClick r:id="rId3"/>
              </a:rPr>
              <a:t>AlphaGo</a:t>
            </a:r>
            <a:r>
              <a:rPr lang="de-DE" dirty="0"/>
              <a:t>)</a:t>
            </a:r>
          </a:p>
          <a:p>
            <a:r>
              <a:rPr lang="de-DE" dirty="0"/>
              <a:t>Image Generation (</a:t>
            </a:r>
            <a:r>
              <a:rPr lang="de-DE" dirty="0" err="1">
                <a:hlinkClick r:id="rId4"/>
              </a:rPr>
              <a:t>NightCafe</a:t>
            </a:r>
            <a:r>
              <a:rPr lang="de-DE" dirty="0"/>
              <a:t>)</a:t>
            </a:r>
          </a:p>
          <a:p>
            <a:r>
              <a:rPr lang="de-DE" dirty="0"/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AE2F96-65EE-E284-91BC-AFBB4D145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021" y="1356127"/>
            <a:ext cx="2829020" cy="283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98A433-9546-8582-7397-3F1411C7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39" y="3090845"/>
            <a:ext cx="4118390" cy="308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378FA3-2A27-AC10-361B-39D56D530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37" y="4554999"/>
            <a:ext cx="3765096" cy="201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389F8C-1143-88DE-F9DE-B16D6BAB6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404" y="4981723"/>
            <a:ext cx="2814536" cy="1330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362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BC31717-B2EF-DE62-6CEF-99A5937D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4" y="4863672"/>
            <a:ext cx="5241935" cy="16849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0AA908-6078-A451-07EE-475AA419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FE8C8B-E169-6500-BDDC-2C00B8B5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044" y="1690688"/>
            <a:ext cx="4067175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579D7C-5082-1568-3EDE-A968504A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7" y="2310092"/>
            <a:ext cx="68580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F9767CF2-ABF6-4380-4AF5-A12ABF4F56BE}"/>
              </a:ext>
            </a:extLst>
          </p:cNvPr>
          <p:cNvSpPr/>
          <p:nvPr/>
        </p:nvSpPr>
        <p:spPr>
          <a:xfrm>
            <a:off x="7483912" y="3057897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969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0F82D-D707-E862-1AA8-FB8361B6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Normalization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F607543-A208-7249-69EE-1CB8FDECA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Eine Normalisierung kann nicht nur am Anfang des Netzes passieren, sondern kann auch am zwischen drin eingefügt werden.</a:t>
                </a:r>
              </a:p>
              <a:p>
                <a:r>
                  <a:rPr lang="de-DE" dirty="0"/>
                  <a:t>Formel: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𝐵𝑁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/>
                  <a:t> sind trainierbare Parameter.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ist das Arithmetische Mittel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die Standardabweichung des Batches.</a:t>
                </a:r>
              </a:p>
              <a:p>
                <a:r>
                  <a:rPr lang="de-DE" dirty="0"/>
                  <a:t>Batch Normalisierung für zu weniger extremen Werten, was die Stabilität beim Lernen verbessert.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F607543-A208-7249-69EE-1CB8FDECA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DDB703C-1E50-5FD8-2CA6-5BEBD1DF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43" y="260681"/>
            <a:ext cx="4845544" cy="14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53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27CDC-D114-20A6-DEA0-1D7CB4A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Netzwerk erstellen…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C0B1C-8E5C-6203-2192-E2976FFD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and preparing the dataset.</a:t>
            </a:r>
          </a:p>
          <a:p>
            <a:r>
              <a:rPr lang="en-US" dirty="0"/>
              <a:t>Creating the network architecture.</a:t>
            </a:r>
          </a:p>
          <a:p>
            <a:r>
              <a:rPr lang="en-US" dirty="0"/>
              <a:t>Training the network with data.</a:t>
            </a:r>
          </a:p>
          <a:p>
            <a:r>
              <a:rPr lang="en-US" dirty="0"/>
              <a:t>Measuring performance.</a:t>
            </a:r>
          </a:p>
          <a:p>
            <a:r>
              <a:rPr lang="en-US" dirty="0"/>
              <a:t>Adjusting hyperparameters and network structure.</a:t>
            </a:r>
          </a:p>
          <a:p>
            <a:r>
              <a:rPr lang="en-US" dirty="0"/>
              <a:t>Repeating the training...</a:t>
            </a:r>
          </a:p>
          <a:p>
            <a:endParaRPr lang="en-US" dirty="0"/>
          </a:p>
          <a:p>
            <a:r>
              <a:rPr lang="en-US" dirty="0"/>
              <a:t>It can be quite challenging and time-consuming.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0FA48A-13C5-2B73-23F1-548421912DDD}"/>
              </a:ext>
            </a:extLst>
          </p:cNvPr>
          <p:cNvSpPr txBox="1"/>
          <p:nvPr/>
        </p:nvSpPr>
        <p:spPr>
          <a:xfrm>
            <a:off x="6682601" y="1997848"/>
            <a:ext cx="2794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many layers?</a:t>
            </a:r>
          </a:p>
          <a:p>
            <a:r>
              <a:rPr lang="en-US" dirty="0">
                <a:solidFill>
                  <a:schemeClr val="accent1"/>
                </a:solidFill>
              </a:rPr>
              <a:t>Which layers?</a:t>
            </a:r>
          </a:p>
          <a:p>
            <a:r>
              <a:rPr lang="en-US" dirty="0">
                <a:solidFill>
                  <a:schemeClr val="accent1"/>
                </a:solidFill>
              </a:rPr>
              <a:t>How many nodes per layer?</a:t>
            </a:r>
          </a:p>
          <a:p>
            <a:r>
              <a:rPr lang="en-US" dirty="0">
                <a:solidFill>
                  <a:schemeClr val="accent1"/>
                </a:solidFill>
              </a:rPr>
              <a:t>...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6A18A7A0-E990-05C5-6C35-D91106ABE126}"/>
              </a:ext>
            </a:extLst>
          </p:cNvPr>
          <p:cNvSpPr/>
          <p:nvPr/>
        </p:nvSpPr>
        <p:spPr>
          <a:xfrm>
            <a:off x="6370117" y="2036268"/>
            <a:ext cx="312484" cy="1123488"/>
          </a:xfrm>
          <a:prstGeom prst="leftBrace">
            <a:avLst>
              <a:gd name="adj1" fmla="val 50136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168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FCB2-6C2E-EFFF-C466-A5A3CEC9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Learning</a:t>
            </a:r>
            <a:br>
              <a:rPr lang="de-DE" dirty="0"/>
            </a:br>
            <a:r>
              <a:rPr lang="de-DE" dirty="0"/>
              <a:t>Fine-tuning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C2073D-DB8F-9CE6-3626-09257E9E9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050" cy="4351338"/>
          </a:xfrm>
        </p:spPr>
        <p:txBody>
          <a:bodyPr/>
          <a:lstStyle/>
          <a:p>
            <a:r>
              <a:rPr lang="en-US" dirty="0"/>
              <a:t>Utilize the solution of one problem to apply it to another problem.</a:t>
            </a:r>
          </a:p>
          <a:p>
            <a:r>
              <a:rPr lang="en-US" dirty="0"/>
              <a:t>Here: Use a network that has been trained on a similar problem and adapt it for our problem.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B3655D-1A66-D011-875F-4D4188EA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776" y="365125"/>
            <a:ext cx="6128017" cy="38329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690531-164B-D5D7-9344-E1192F3A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55" y="4374857"/>
            <a:ext cx="5945458" cy="23909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FF65D5-3B83-CF45-AE60-121E584A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701" y="5145514"/>
            <a:ext cx="3526449" cy="111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16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567312-35C1-8FCF-C1E4-7A2A427D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Sequential</a:t>
            </a:r>
            <a:r>
              <a:rPr lang="de-DE" dirty="0"/>
              <a:t> Model in Keras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FBC60-F7D3-EBCE-E987-15F87AB5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Sequential</a:t>
            </a:r>
            <a:r>
              <a:rPr lang="de-DE" dirty="0"/>
              <a:t> ist ein Model, bei dem Layer nacheinander abgearbeitet werden.</a:t>
            </a:r>
          </a:p>
          <a:p>
            <a:r>
              <a:rPr lang="de-DE" dirty="0">
                <a:hlinkClick r:id="rId3"/>
              </a:rPr>
              <a:t>Flatten</a:t>
            </a:r>
            <a:r>
              <a:rPr lang="de-DE" dirty="0"/>
              <a:t> </a:t>
            </a:r>
            <a:r>
              <a:rPr lang="de-DE" dirty="0" err="1"/>
              <a:t>translates</a:t>
            </a:r>
            <a:r>
              <a:rPr lang="de-DE" dirty="0"/>
              <a:t> multidimensional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1-dimensional </a:t>
            </a:r>
            <a:r>
              <a:rPr lang="de-DE" dirty="0" err="1"/>
              <a:t>output</a:t>
            </a:r>
            <a:r>
              <a:rPr lang="de-DE" dirty="0"/>
              <a:t>.</a:t>
            </a:r>
          </a:p>
          <a:p>
            <a:r>
              <a:rPr lang="de-DE" dirty="0" err="1">
                <a:hlinkClick r:id="rId4"/>
              </a:rPr>
              <a:t>Dense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</a:t>
            </a:r>
          </a:p>
          <a:p>
            <a:r>
              <a:rPr lang="de-DE" dirty="0">
                <a:hlinkClick r:id="rId5"/>
              </a:rPr>
              <a:t>Dropout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from </a:t>
            </a:r>
            <a:r>
              <a:rPr lang="de-DE" dirty="0" err="1"/>
              <a:t>training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E6DDB-1335-E4AD-BE10-C9D7467AC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972" y="1825625"/>
            <a:ext cx="51244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606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AC2CD-54BF-57A1-03F5-AC9A8332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3AD52F-61B7-A396-FB17-6343C1FAD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3733" cy="4351338"/>
          </a:xfrm>
        </p:spPr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fit</a:t>
            </a:r>
            <a:r>
              <a:rPr lang="de-DE" dirty="0"/>
              <a:t>.</a:t>
            </a:r>
          </a:p>
          <a:p>
            <a:r>
              <a:rPr lang="de-DE" dirty="0"/>
              <a:t>fit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>
                <a:hlinkClick r:id="rId3"/>
              </a:rPr>
              <a:t>History</a:t>
            </a:r>
            <a:r>
              <a:rPr lang="de-DE" dirty="0"/>
              <a:t> Objekt.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1DF569-019B-C084-0E3B-036EEC82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1334688"/>
            <a:ext cx="3486150" cy="1409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221B8C-AF71-1800-66D5-4B6F3A0E4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75" y="3338112"/>
            <a:ext cx="7591425" cy="32861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A4370A-8A93-96BE-ABD4-6B9FC96F9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75" y="2879325"/>
            <a:ext cx="42767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11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A4B1B-2BD4-D879-9C91-B5CC89CB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EarlyStopping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B88106-4DDD-54C3-3DA7-F8B154EF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6355" cy="4351338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EarlyStopping</a:t>
            </a:r>
            <a:r>
              <a:rPr lang="de-DE" dirty="0"/>
              <a:t> </a:t>
            </a:r>
            <a:r>
              <a:rPr lang="en-US" dirty="0"/>
              <a:t>allows the learning process to be terminated prematurely if no improvements are observed for a certain number of periods.</a:t>
            </a:r>
          </a:p>
          <a:p>
            <a:r>
              <a:rPr lang="de-DE" dirty="0" err="1">
                <a:hlinkClick r:id="rId3"/>
              </a:rPr>
              <a:t>ModelCheckpoint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FE0DD4-B402-2466-2CAB-89B77F0B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470" y="1131754"/>
            <a:ext cx="2686050" cy="25812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DD2B867-E8C1-E7D6-42D5-BB0CDCA78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968" y="4479658"/>
            <a:ext cx="34575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89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55D6A-A2D7-D3C7-7BCD-D14C1B78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7BE8B-F289-0411-5B90-59B2A0A1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0052" cy="4351338"/>
          </a:xfrm>
        </p:spPr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>
                <a:hlinkClick r:id="rId2"/>
              </a:rPr>
              <a:t>save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Datatype</a:t>
            </a:r>
            <a:r>
              <a:rPr lang="de-DE" dirty="0"/>
              <a:t>: h5</a:t>
            </a:r>
          </a:p>
          <a:p>
            <a:r>
              <a:rPr lang="de-DE" dirty="0"/>
              <a:t>Use </a:t>
            </a:r>
            <a:r>
              <a:rPr lang="de-DE" dirty="0" err="1">
                <a:hlinkClick r:id="rId3"/>
              </a:rPr>
              <a:t>load_model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en-US" dirty="0"/>
              <a:t>Models can also be saved in JSON or YAML format.</a:t>
            </a:r>
          </a:p>
          <a:p>
            <a:pPr lvl="1"/>
            <a:r>
              <a:rPr lang="de-DE" dirty="0" err="1">
                <a:hlinkClick r:id="rId4"/>
              </a:rPr>
              <a:t>to_json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model_from_json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to_yaml</a:t>
            </a:r>
            <a:endParaRPr lang="de-DE" dirty="0"/>
          </a:p>
          <a:p>
            <a:pPr lvl="1"/>
            <a:r>
              <a:rPr lang="de-DE" dirty="0">
                <a:hlinkClick r:id="rId7"/>
              </a:rPr>
              <a:t>model_from_yaml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63BE02-50CC-080F-8AB5-BE600451A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0705" y="1747436"/>
            <a:ext cx="3028950" cy="981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D1D749-ECE4-469D-DC7F-503DFC737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0705" y="3144451"/>
            <a:ext cx="29241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8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5C65B-46F9-C38E-4138-5E47D806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different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C0940-B7F7-4877-F430-54673E11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513" cy="4351338"/>
          </a:xfrm>
        </p:spPr>
        <p:txBody>
          <a:bodyPr/>
          <a:lstStyle/>
          <a:p>
            <a:r>
              <a:rPr lang="de-DE" dirty="0">
                <a:hlinkClick r:id="rId2"/>
              </a:rPr>
              <a:t>Conv2D</a:t>
            </a:r>
            <a:endParaRPr lang="de-DE" dirty="0"/>
          </a:p>
          <a:p>
            <a:r>
              <a:rPr lang="de-DE" dirty="0">
                <a:hlinkClick r:id="rId3"/>
              </a:rPr>
              <a:t>MaxPooling2D</a:t>
            </a:r>
            <a:endParaRPr lang="de-DE" dirty="0"/>
          </a:p>
          <a:p>
            <a:r>
              <a:rPr lang="de-DE" dirty="0">
                <a:hlinkClick r:id="rId4"/>
              </a:rPr>
              <a:t>Dropout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ADFA67-AEBE-359E-A8B3-1557CED4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1385888"/>
            <a:ext cx="55721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73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DC95B-75D6-CEE4-F069-AF0F2622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B198BE-77E1-CD37-A6F4-693DFB28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Functional API of </a:t>
            </a:r>
            <a:r>
              <a:rPr lang="en-US" dirty="0" err="1"/>
              <a:t>Keras</a:t>
            </a:r>
            <a:r>
              <a:rPr lang="en-US" dirty="0"/>
              <a:t> allows for the creation of more complex network topologies.</a:t>
            </a:r>
          </a:p>
          <a:p>
            <a:r>
              <a:rPr lang="en-US" dirty="0"/>
              <a:t>Layers are connected to each other to form a directed acyclic graph, where there can be multiple inputs or outputs.</a:t>
            </a:r>
          </a:p>
          <a:p>
            <a:r>
              <a:rPr lang="en-US" dirty="0"/>
              <a:t>Branching and loops are also possible within the network structure.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6D7E0-0257-AC29-369B-8C665548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1AC1-001B-615C-2C70-125EB0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9339" cy="4351338"/>
          </a:xfrm>
        </p:spPr>
        <p:txBody>
          <a:bodyPr/>
          <a:lstStyle/>
          <a:p>
            <a:r>
              <a:rPr lang="de-DE" dirty="0"/>
              <a:t>Transportation and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an </a:t>
            </a:r>
            <a:r>
              <a:rPr lang="de-DE" dirty="0" err="1"/>
              <a:t>animals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via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/>
              <a:t>Neurons send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impulses</a:t>
            </a:r>
            <a:r>
              <a:rPr lang="de-DE" dirty="0"/>
              <a:t> via </a:t>
            </a:r>
            <a:r>
              <a:rPr lang="de-DE" dirty="0" err="1"/>
              <a:t>chemical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B68F-511E-C582-5070-6119E31F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354" y="1690688"/>
            <a:ext cx="6515905" cy="449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679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69DFE-97D7-171A-8FD2-D0833FD1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0E3DA-175F-EE2C-7901-1F97D0948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6126" cy="4351338"/>
          </a:xfrm>
        </p:spPr>
        <p:txBody>
          <a:bodyPr/>
          <a:lstStyle/>
          <a:p>
            <a:r>
              <a:rPr lang="de-DE" dirty="0"/>
              <a:t>Layer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Parameters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obect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106F27-4B82-A92D-9BFF-447F2166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370" y="385762"/>
            <a:ext cx="78771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20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9D016-8D82-FC56-CE17-A38C0BA5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43D38-4376-CC15-221B-2265904C2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834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Semantic Segmentation classifies every pixel in an image.</a:t>
            </a:r>
          </a:p>
          <a:p>
            <a:r>
              <a:rPr lang="en-US" dirty="0"/>
              <a:t>Used for understanding scenes at the pixel level.</a:t>
            </a:r>
          </a:p>
          <a:p>
            <a:r>
              <a:rPr lang="en-US" dirty="0"/>
              <a:t>Commonly applied in self-driving cars, robotics, and medical imaging.</a:t>
            </a:r>
          </a:p>
          <a:p>
            <a:r>
              <a:rPr lang="en-US" dirty="0"/>
              <a:t>Differentiates object classes but does not distinguish object instances.</a:t>
            </a:r>
          </a:p>
          <a:p>
            <a:r>
              <a:rPr lang="en-US" dirty="0"/>
              <a:t>Pretrained Model: </a:t>
            </a:r>
            <a:r>
              <a:rPr lang="en-US" dirty="0">
                <a:hlinkClick r:id="rId2"/>
              </a:rPr>
              <a:t>https://github.com/divamgupta/image-segmentation-keras</a:t>
            </a:r>
            <a:r>
              <a:rPr lang="en-US" dirty="0"/>
              <a:t> </a:t>
            </a:r>
          </a:p>
          <a:p>
            <a:r>
              <a:rPr lang="en-US" dirty="0"/>
              <a:t>Tool to create labeled data: </a:t>
            </a:r>
            <a:r>
              <a:rPr lang="en-US" dirty="0">
                <a:hlinkClick r:id="rId3"/>
              </a:rPr>
              <a:t>Labelme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F606C-27B7-FC06-87B6-FFAC413AE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547" y="1969294"/>
            <a:ext cx="539834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027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9441B-04F3-0990-A39F-10675AEF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</a:t>
            </a:r>
            <a:r>
              <a:rPr lang="de-DE" dirty="0" err="1"/>
              <a:t>net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291EAA-F769-6749-842A-61DD5802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27" y="304800"/>
            <a:ext cx="9073397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57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7972A-3009-3335-067E-4A22CB00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own U-</a:t>
            </a:r>
            <a:r>
              <a:rPr lang="de-DE" dirty="0" err="1"/>
              <a:t>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57882-C04F-46A2-3AC0-65160461E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https://github.com/bnsreenu/python_for_microscopists/blob/master/074-Defining%20U-net%20in%20Python%20using%20Keras.py</a:t>
            </a:r>
            <a:endParaRPr lang="de-DE" dirty="0"/>
          </a:p>
          <a:p>
            <a:r>
              <a:rPr lang="de-DE" dirty="0"/>
              <a:t>Take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funcional</a:t>
            </a:r>
            <a:r>
              <a:rPr lang="de-DE" dirty="0"/>
              <a:t> </a:t>
            </a:r>
            <a:r>
              <a:rPr lang="de-DE" dirty="0" err="1"/>
              <a:t>net</a:t>
            </a:r>
            <a:r>
              <a:rPr lang="de-DE" dirty="0"/>
              <a:t>: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https://www.kaggle.com/code/bulentsiyah/deep-learning-based-semantic-segmentation-keras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AAB2B1-2494-64D5-D5B7-DC9412E8C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50" y="3429000"/>
            <a:ext cx="48196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533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45DE-3AF5-DF77-ED30-63DDFFB1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152DC-D216-456F-6769-CE8EB7FF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Embedding </a:t>
            </a:r>
            <a:r>
              <a:rPr lang="de-DE" dirty="0" err="1"/>
              <a:t>discribes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</a:t>
            </a:r>
            <a:r>
              <a:rPr lang="en-US" dirty="0" err="1"/>
              <a:t>epresentation</a:t>
            </a:r>
            <a:r>
              <a:rPr lang="en-US" dirty="0"/>
              <a:t> of data in a lower-dimensional space for analysis.</a:t>
            </a:r>
          </a:p>
          <a:p>
            <a:r>
              <a:rPr lang="en-US" dirty="0"/>
              <a:t>Example: Represent 1.000.000 words in a 300-dimensional space.</a:t>
            </a:r>
          </a:p>
          <a:p>
            <a:r>
              <a:rPr lang="en-US" dirty="0"/>
              <a:t>Goal: we want to have similar words being close together in embedding space.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C43DFF8-6C45-D853-5D82-D0F616598E0B}"/>
              </a:ext>
            </a:extLst>
          </p:cNvPr>
          <p:cNvCxnSpPr/>
          <p:nvPr/>
        </p:nvCxnSpPr>
        <p:spPr>
          <a:xfrm flipV="1">
            <a:off x="1701800" y="4432300"/>
            <a:ext cx="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F75E6CC-E330-CDF9-D8B7-B855C78C3626}"/>
              </a:ext>
            </a:extLst>
          </p:cNvPr>
          <p:cNvCxnSpPr>
            <a:cxnSpLocks/>
          </p:cNvCxnSpPr>
          <p:nvPr/>
        </p:nvCxnSpPr>
        <p:spPr>
          <a:xfrm>
            <a:off x="1346200" y="6102350"/>
            <a:ext cx="2578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9CB7F182-A5BF-F597-5806-A08C06D18C37}"/>
              </a:ext>
            </a:extLst>
          </p:cNvPr>
          <p:cNvSpPr/>
          <p:nvPr/>
        </p:nvSpPr>
        <p:spPr>
          <a:xfrm>
            <a:off x="3187700" y="48768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F5258E7-9CE3-5255-51DA-2F4D79FBD808}"/>
              </a:ext>
            </a:extLst>
          </p:cNvPr>
          <p:cNvSpPr/>
          <p:nvPr/>
        </p:nvSpPr>
        <p:spPr>
          <a:xfrm>
            <a:off x="3340100" y="50292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01CA9E-0C4B-FF46-59A2-20021A369F7A}"/>
              </a:ext>
            </a:extLst>
          </p:cNvPr>
          <p:cNvSpPr/>
          <p:nvPr/>
        </p:nvSpPr>
        <p:spPr>
          <a:xfrm>
            <a:off x="2057401" y="46228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FCF019C-E049-B547-9968-381757932FD8}"/>
              </a:ext>
            </a:extLst>
          </p:cNvPr>
          <p:cNvSpPr/>
          <p:nvPr/>
        </p:nvSpPr>
        <p:spPr>
          <a:xfrm>
            <a:off x="2209801" y="47752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67D0857-5BBC-8F46-AFB1-166F7EB5BC71}"/>
              </a:ext>
            </a:extLst>
          </p:cNvPr>
          <p:cNvSpPr txBox="1"/>
          <p:nvPr/>
        </p:nvSpPr>
        <p:spPr>
          <a:xfrm>
            <a:off x="3384549" y="4916635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man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D6BF47D-02DC-FE1F-D83B-C017C602876E}"/>
              </a:ext>
            </a:extLst>
          </p:cNvPr>
          <p:cNvSpPr txBox="1"/>
          <p:nvPr/>
        </p:nvSpPr>
        <p:spPr>
          <a:xfrm>
            <a:off x="3225800" y="4695278"/>
            <a:ext cx="729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woman</a:t>
            </a:r>
            <a:endParaRPr lang="de-DE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0B56B6-0CFF-D8BE-F6A9-E786525CC65A}"/>
              </a:ext>
            </a:extLst>
          </p:cNvPr>
          <p:cNvSpPr txBox="1"/>
          <p:nvPr/>
        </p:nvSpPr>
        <p:spPr>
          <a:xfrm>
            <a:off x="2265059" y="4695278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king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1F38A4-AF24-34BB-4182-993BFAAA6187}"/>
              </a:ext>
            </a:extLst>
          </p:cNvPr>
          <p:cNvSpPr txBox="1"/>
          <p:nvPr/>
        </p:nvSpPr>
        <p:spPr>
          <a:xfrm>
            <a:off x="2092131" y="4405708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queen</a:t>
            </a:r>
            <a:endParaRPr lang="de-DE" sz="1400" dirty="0"/>
          </a:p>
        </p:txBody>
      </p:sp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429AD44C-80D7-EE50-C9B3-761CF789D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46800"/>
              </p:ext>
            </p:extLst>
          </p:nvPr>
        </p:nvGraphicFramePr>
        <p:xfrm>
          <a:off x="5745729" y="4495800"/>
          <a:ext cx="56392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757">
                  <a:extLst>
                    <a:ext uri="{9D8B030D-6E8A-4147-A177-3AD203B41FA5}">
                      <a16:colId xmlns:a16="http://schemas.microsoft.com/office/drawing/2014/main" val="56810091"/>
                    </a:ext>
                  </a:extLst>
                </a:gridCol>
                <a:gridCol w="1879757">
                  <a:extLst>
                    <a:ext uri="{9D8B030D-6E8A-4147-A177-3AD203B41FA5}">
                      <a16:colId xmlns:a16="http://schemas.microsoft.com/office/drawing/2014/main" val="224393965"/>
                    </a:ext>
                  </a:extLst>
                </a:gridCol>
                <a:gridCol w="1879757">
                  <a:extLst>
                    <a:ext uri="{9D8B030D-6E8A-4147-A177-3AD203B41FA5}">
                      <a16:colId xmlns:a16="http://schemas.microsoft.com/office/drawing/2014/main" val="444262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7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queen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3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90800"/>
                  </a:ext>
                </a:extLst>
              </a:tr>
            </a:tbl>
          </a:graphicData>
        </a:graphic>
      </p:graphicFrame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7911E8F-8FC4-8C8F-F0AB-23BF9F1CD114}"/>
              </a:ext>
            </a:extLst>
          </p:cNvPr>
          <p:cNvCxnSpPr>
            <a:cxnSpLocks/>
          </p:cNvCxnSpPr>
          <p:nvPr/>
        </p:nvCxnSpPr>
        <p:spPr>
          <a:xfrm flipV="1">
            <a:off x="563260" y="4876800"/>
            <a:ext cx="1682749" cy="103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EE03873-6A5F-F5D6-6CF1-0A10FDBC82C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701800" y="4849167"/>
            <a:ext cx="563259" cy="125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E036256-99A1-3AE8-02C4-E5C6BCF17400}"/>
              </a:ext>
            </a:extLst>
          </p:cNvPr>
          <p:cNvCxnSpPr>
            <a:cxnSpLocks/>
          </p:cNvCxnSpPr>
          <p:nvPr/>
        </p:nvCxnSpPr>
        <p:spPr>
          <a:xfrm flipV="1">
            <a:off x="563259" y="4710261"/>
            <a:ext cx="1530743" cy="117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5B6FBB4-A10B-C39C-294A-F842DB3ABE66}"/>
              </a:ext>
            </a:extLst>
          </p:cNvPr>
          <p:cNvSpPr txBox="1"/>
          <p:nvPr/>
        </p:nvSpPr>
        <p:spPr>
          <a:xfrm>
            <a:off x="3232542" y="6279118"/>
            <a:ext cx="260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King-man+woman</a:t>
            </a:r>
            <a:r>
              <a:rPr lang="de-DE" dirty="0"/>
              <a:t>=</a:t>
            </a:r>
            <a:r>
              <a:rPr lang="de-DE" dirty="0" err="1"/>
              <a:t>queen</a:t>
            </a:r>
            <a:endParaRPr lang="de-DE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6062BA3-5720-1C05-64C9-7AAFC81AB7BD}"/>
              </a:ext>
            </a:extLst>
          </p:cNvPr>
          <p:cNvCxnSpPr>
            <a:cxnSpLocks/>
          </p:cNvCxnSpPr>
          <p:nvPr/>
        </p:nvCxnSpPr>
        <p:spPr>
          <a:xfrm flipV="1">
            <a:off x="1695842" y="5096669"/>
            <a:ext cx="1682749" cy="103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94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5E4AA-2C51-9026-4F30-6801560A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Sparse</a:t>
            </a:r>
            <a:r>
              <a:rPr lang="de-DE" dirty="0"/>
              <a:t> Vector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C7400-542C-B978-BAC4-E21E2A71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 </a:t>
            </a:r>
            <a:r>
              <a:rPr lang="de-DE" dirty="0" err="1"/>
              <a:t>more</a:t>
            </a:r>
            <a:r>
              <a:rPr lang="de-DE" dirty="0"/>
              <a:t> intuitive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-hot-</a:t>
            </a:r>
            <a:r>
              <a:rPr lang="de-DE" dirty="0" err="1"/>
              <a:t>encoding</a:t>
            </a:r>
            <a:r>
              <a:rPr lang="de-DE" dirty="0"/>
              <a:t>.</a:t>
            </a:r>
          </a:p>
          <a:p>
            <a:r>
              <a:rPr lang="de-DE" dirty="0"/>
              <a:t>Methods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sparse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zeros</a:t>
            </a:r>
            <a:r>
              <a:rPr lang="de-DE" dirty="0"/>
              <a:t>.</a:t>
            </a:r>
          </a:p>
          <a:p>
            <a:r>
              <a:rPr lang="de-DE" dirty="0" err="1"/>
              <a:t>Inputvectors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extremly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and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  <a:p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lost.</a:t>
            </a:r>
          </a:p>
          <a:p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Bag-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words</a:t>
            </a:r>
            <a:endParaRPr lang="de-DE" dirty="0"/>
          </a:p>
          <a:p>
            <a:pPr lvl="1"/>
            <a:r>
              <a:rPr lang="de-DE" dirty="0"/>
              <a:t>N-gram</a:t>
            </a:r>
          </a:p>
          <a:p>
            <a:pPr lvl="1"/>
            <a:r>
              <a:rPr lang="de-DE" dirty="0"/>
              <a:t>TF-IDF</a:t>
            </a:r>
          </a:p>
        </p:txBody>
      </p:sp>
      <p:graphicFrame>
        <p:nvGraphicFramePr>
          <p:cNvPr id="4" name="Tabelle 17">
            <a:extLst>
              <a:ext uri="{FF2B5EF4-FFF2-40B4-BE49-F238E27FC236}">
                <a16:creationId xmlns:a16="http://schemas.microsoft.com/office/drawing/2014/main" id="{30CE31E3-AA58-5C05-9B23-277A1017B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227026"/>
              </p:ext>
            </p:extLst>
          </p:nvPr>
        </p:nvGraphicFramePr>
        <p:xfrm>
          <a:off x="5961629" y="4873625"/>
          <a:ext cx="56392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54">
                  <a:extLst>
                    <a:ext uri="{9D8B030D-6E8A-4147-A177-3AD203B41FA5}">
                      <a16:colId xmlns:a16="http://schemas.microsoft.com/office/drawing/2014/main" val="56810091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22439396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44426277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125684545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4012512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7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queen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3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9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680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BB2ED-DDBF-DC3D-1A6D-7AAD887A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D9A4D-72F8-E047-2F05-CA0F4BA1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3799" cy="4351338"/>
          </a:xfrm>
        </p:spPr>
        <p:txBody>
          <a:bodyPr/>
          <a:lstStyle/>
          <a:p>
            <a:r>
              <a:rPr lang="de-DE" dirty="0"/>
              <a:t>Oft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Embedding Layer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own Embedding Layer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pretrained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B42E7EB-156A-9782-ED1F-1BA37FBB3044}"/>
              </a:ext>
            </a:extLst>
          </p:cNvPr>
          <p:cNvSpPr/>
          <p:nvPr/>
        </p:nvSpPr>
        <p:spPr>
          <a:xfrm>
            <a:off x="8769350" y="3805238"/>
            <a:ext cx="1428750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Embedding Layer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A54D8A3-5AB0-535E-5046-7F81C3404F4A}"/>
              </a:ext>
            </a:extLst>
          </p:cNvPr>
          <p:cNvSpPr/>
          <p:nvPr/>
        </p:nvSpPr>
        <p:spPr>
          <a:xfrm>
            <a:off x="8769350" y="1690688"/>
            <a:ext cx="1428750" cy="1571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9A94384-82EA-72E1-E8F0-D04AE8629F26}"/>
              </a:ext>
            </a:extLst>
          </p:cNvPr>
          <p:cNvCxnSpPr>
            <a:cxnSpLocks/>
          </p:cNvCxnSpPr>
          <p:nvPr/>
        </p:nvCxnSpPr>
        <p:spPr>
          <a:xfrm flipV="1">
            <a:off x="9483725" y="4719638"/>
            <a:ext cx="0" cy="63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87587D6-0E01-6766-298D-C2193E7691FE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9483725" y="3262313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9356AB8-882F-86C8-394C-321AF8AD2CD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483725" y="1117600"/>
            <a:ext cx="0" cy="57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03F6963-5EAA-4A5C-1C4F-74DEE8592027}"/>
              </a:ext>
            </a:extLst>
          </p:cNvPr>
          <p:cNvSpPr txBox="1"/>
          <p:nvPr/>
        </p:nvSpPr>
        <p:spPr>
          <a:xfrm>
            <a:off x="9141323" y="5359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A87AC3-5FC7-4227-B5F9-72F20A7B52C6}"/>
              </a:ext>
            </a:extLst>
          </p:cNvPr>
          <p:cNvSpPr txBox="1"/>
          <p:nvPr/>
        </p:nvSpPr>
        <p:spPr>
          <a:xfrm>
            <a:off x="9141323" y="70060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226688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2E3B6-3A59-581A-40FC-491FE334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Word2Vec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E2CF96-92D3-A40E-49AB-C496A4F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821"/>
            <a:ext cx="10515600" cy="4351338"/>
          </a:xfrm>
        </p:spPr>
        <p:txBody>
          <a:bodyPr/>
          <a:lstStyle/>
          <a:p>
            <a:r>
              <a:rPr lang="de-DE" dirty="0"/>
              <a:t>Word2Vec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(Continuos Bag </a:t>
            </a:r>
            <a:r>
              <a:rPr lang="de-DE" dirty="0" err="1"/>
              <a:t>or</a:t>
            </a:r>
            <a:r>
              <a:rPr lang="de-DE" dirty="0"/>
              <a:t> Words - CBOW)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60F6797-069F-04EF-29C7-340102495FE9}"/>
              </a:ext>
            </a:extLst>
          </p:cNvPr>
          <p:cNvSpPr txBox="1"/>
          <p:nvPr/>
        </p:nvSpPr>
        <p:spPr>
          <a:xfrm>
            <a:off x="2832100" y="3162300"/>
            <a:ext cx="68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…The </a:t>
            </a:r>
            <a:r>
              <a:rPr lang="de-DE" dirty="0" err="1"/>
              <a:t>answer</a:t>
            </a:r>
            <a:r>
              <a:rPr lang="de-DE" dirty="0"/>
              <a:t> was </a:t>
            </a:r>
            <a:r>
              <a:rPr lang="de-DE" dirty="0" err="1"/>
              <a:t>found</a:t>
            </a:r>
            <a:r>
              <a:rPr lang="de-DE" dirty="0"/>
              <a:t>!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. His </a:t>
            </a:r>
            <a:r>
              <a:rPr lang="de-DE" dirty="0" err="1"/>
              <a:t>eyes</a:t>
            </a:r>
            <a:r>
              <a:rPr lang="de-DE" dirty="0"/>
              <a:t> </a:t>
            </a:r>
            <a:r>
              <a:rPr lang="de-DE" dirty="0" err="1"/>
              <a:t>sparked</a:t>
            </a:r>
            <a:r>
              <a:rPr lang="de-DE" dirty="0"/>
              <a:t>....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4C0E9E4-FE73-1F5A-5852-5097A3034103}"/>
              </a:ext>
            </a:extLst>
          </p:cNvPr>
          <p:cNvSpPr/>
          <p:nvPr/>
        </p:nvSpPr>
        <p:spPr>
          <a:xfrm>
            <a:off x="3435350" y="3117850"/>
            <a:ext cx="1835150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B64E8B-1B94-ACC9-11DA-67F13F1490D1}"/>
              </a:ext>
            </a:extLst>
          </p:cNvPr>
          <p:cNvSpPr/>
          <p:nvPr/>
        </p:nvSpPr>
        <p:spPr>
          <a:xfrm>
            <a:off x="2540000" y="400129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34FCB56-5A40-745B-5DF0-FB73BD0EB317}"/>
              </a:ext>
            </a:extLst>
          </p:cNvPr>
          <p:cNvSpPr/>
          <p:nvPr/>
        </p:nvSpPr>
        <p:spPr>
          <a:xfrm>
            <a:off x="2540000" y="440662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6D72A68-D035-430F-36B1-BC75902736BD}"/>
              </a:ext>
            </a:extLst>
          </p:cNvPr>
          <p:cNvSpPr/>
          <p:nvPr/>
        </p:nvSpPr>
        <p:spPr>
          <a:xfrm>
            <a:off x="2540000" y="4811950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0E86DAE-6155-6DD0-0A54-A0C589C1ED22}"/>
              </a:ext>
            </a:extLst>
          </p:cNvPr>
          <p:cNvSpPr/>
          <p:nvPr/>
        </p:nvSpPr>
        <p:spPr>
          <a:xfrm>
            <a:off x="2540000" y="5217278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D954BEB-0000-1863-58B3-98486B5811F5}"/>
              </a:ext>
            </a:extLst>
          </p:cNvPr>
          <p:cNvSpPr/>
          <p:nvPr/>
        </p:nvSpPr>
        <p:spPr>
          <a:xfrm>
            <a:off x="2540000" y="5622606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E822BD1-6F91-904A-8B5F-076626395F37}"/>
              </a:ext>
            </a:extLst>
          </p:cNvPr>
          <p:cNvSpPr/>
          <p:nvPr/>
        </p:nvSpPr>
        <p:spPr>
          <a:xfrm>
            <a:off x="2540000" y="602793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43751EA-FE36-4C8F-941C-9C891FC7BA1B}"/>
              </a:ext>
            </a:extLst>
          </p:cNvPr>
          <p:cNvCxnSpPr>
            <a:cxnSpLocks/>
            <a:stCxn id="37" idx="3"/>
            <a:endCxn id="12" idx="2"/>
          </p:cNvCxnSpPr>
          <p:nvPr/>
        </p:nvCxnSpPr>
        <p:spPr>
          <a:xfrm>
            <a:off x="1832511" y="4627284"/>
            <a:ext cx="707489" cy="73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6C6923A-EFCC-3E81-4D08-9B03195152EF}"/>
              </a:ext>
            </a:extLst>
          </p:cNvPr>
          <p:cNvCxnSpPr>
            <a:cxnSpLocks/>
          </p:cNvCxnSpPr>
          <p:nvPr/>
        </p:nvCxnSpPr>
        <p:spPr>
          <a:xfrm>
            <a:off x="2882900" y="4151467"/>
            <a:ext cx="730250" cy="8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DBE7254-F4E2-6454-23AB-B735C0CD23AC}"/>
              </a:ext>
            </a:extLst>
          </p:cNvPr>
          <p:cNvCxnSpPr>
            <a:cxnSpLocks/>
          </p:cNvCxnSpPr>
          <p:nvPr/>
        </p:nvCxnSpPr>
        <p:spPr>
          <a:xfrm>
            <a:off x="2882900" y="4555847"/>
            <a:ext cx="622300" cy="40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A7723C2-1B45-C292-389C-A7CE941EAEDE}"/>
              </a:ext>
            </a:extLst>
          </p:cNvPr>
          <p:cNvCxnSpPr>
            <a:cxnSpLocks/>
          </p:cNvCxnSpPr>
          <p:nvPr/>
        </p:nvCxnSpPr>
        <p:spPr>
          <a:xfrm>
            <a:off x="2882900" y="4960227"/>
            <a:ext cx="552450" cy="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157AB6D-C6B2-7866-9AA7-C5848F2FDA06}"/>
              </a:ext>
            </a:extLst>
          </p:cNvPr>
          <p:cNvCxnSpPr>
            <a:cxnSpLocks/>
          </p:cNvCxnSpPr>
          <p:nvPr/>
        </p:nvCxnSpPr>
        <p:spPr>
          <a:xfrm flipV="1">
            <a:off x="2882900" y="5345362"/>
            <a:ext cx="730250" cy="8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9453213-B9A1-C77D-13D2-B8612F833BEB}"/>
              </a:ext>
            </a:extLst>
          </p:cNvPr>
          <p:cNvCxnSpPr>
            <a:cxnSpLocks/>
          </p:cNvCxnSpPr>
          <p:nvPr/>
        </p:nvCxnSpPr>
        <p:spPr>
          <a:xfrm flipV="1">
            <a:off x="2882900" y="5313064"/>
            <a:ext cx="622300" cy="40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64B4A6C-0296-E671-1110-39172D335A5F}"/>
              </a:ext>
            </a:extLst>
          </p:cNvPr>
          <p:cNvCxnSpPr>
            <a:cxnSpLocks/>
          </p:cNvCxnSpPr>
          <p:nvPr/>
        </p:nvCxnSpPr>
        <p:spPr>
          <a:xfrm flipV="1">
            <a:off x="2882900" y="5265975"/>
            <a:ext cx="552450" cy="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56FCDCF-CF2C-11F7-5C6D-D45DD56A7BA6}"/>
              </a:ext>
            </a:extLst>
          </p:cNvPr>
          <p:cNvSpPr txBox="1"/>
          <p:nvPr/>
        </p:nvSpPr>
        <p:spPr>
          <a:xfrm>
            <a:off x="3395764" y="4959881"/>
            <a:ext cx="5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9495240-ACEA-371A-3B69-5115483AAAD7}"/>
              </a:ext>
            </a:extLst>
          </p:cNvPr>
          <p:cNvSpPr txBox="1"/>
          <p:nvPr/>
        </p:nvSpPr>
        <p:spPr>
          <a:xfrm>
            <a:off x="968172" y="444261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endParaRPr lang="de-DE" dirty="0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645C11E-65C1-4A8A-0545-E340EC748BA7}"/>
              </a:ext>
            </a:extLst>
          </p:cNvPr>
          <p:cNvCxnSpPr>
            <a:cxnSpLocks/>
            <a:stCxn id="37" idx="3"/>
            <a:endCxn id="13" idx="2"/>
          </p:cNvCxnSpPr>
          <p:nvPr/>
        </p:nvCxnSpPr>
        <p:spPr>
          <a:xfrm>
            <a:off x="1832511" y="4627284"/>
            <a:ext cx="707489" cy="114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99A309-6F8B-BF7A-7C85-F8F90C44F86A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832511" y="4627284"/>
            <a:ext cx="707489" cy="33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911FCB3-6D59-1CAF-C840-CE957AAAD3A8}"/>
              </a:ext>
            </a:extLst>
          </p:cNvPr>
          <p:cNvCxnSpPr>
            <a:cxnSpLocks/>
            <a:stCxn id="37" idx="3"/>
            <a:endCxn id="10" idx="2"/>
          </p:cNvCxnSpPr>
          <p:nvPr/>
        </p:nvCxnSpPr>
        <p:spPr>
          <a:xfrm flipV="1">
            <a:off x="1832511" y="4555847"/>
            <a:ext cx="707489" cy="7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E69850B-B047-1641-37DC-9F802FE7262F}"/>
              </a:ext>
            </a:extLst>
          </p:cNvPr>
          <p:cNvCxnSpPr>
            <a:cxnSpLocks/>
            <a:stCxn id="37" idx="3"/>
            <a:endCxn id="6" idx="2"/>
          </p:cNvCxnSpPr>
          <p:nvPr/>
        </p:nvCxnSpPr>
        <p:spPr>
          <a:xfrm flipV="1">
            <a:off x="1832511" y="4150519"/>
            <a:ext cx="707489" cy="47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CF65D3C-1C77-CC73-75E7-940F3E104700}"/>
              </a:ext>
            </a:extLst>
          </p:cNvPr>
          <p:cNvCxnSpPr>
            <a:cxnSpLocks/>
            <a:stCxn id="37" idx="3"/>
            <a:endCxn id="14" idx="2"/>
          </p:cNvCxnSpPr>
          <p:nvPr/>
        </p:nvCxnSpPr>
        <p:spPr>
          <a:xfrm>
            <a:off x="1832511" y="4627284"/>
            <a:ext cx="707489" cy="154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2E5276B-2839-820D-FC6F-43BC8058CF5D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5366503"/>
            <a:ext cx="717550" cy="24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92CE5B41-508E-3AEE-1771-FC0A01FC9A0D}"/>
              </a:ext>
            </a:extLst>
          </p:cNvPr>
          <p:cNvSpPr txBox="1"/>
          <p:nvPr/>
        </p:nvSpPr>
        <p:spPr>
          <a:xfrm>
            <a:off x="1084812" y="5427580"/>
            <a:ext cx="73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endParaRPr lang="de-DE" dirty="0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6772921-D9EE-3033-775A-5344FA3CB5CE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822450" y="5612246"/>
            <a:ext cx="717550" cy="15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7AD5561-FAA3-1B3C-2054-A0C0BA8870B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961175"/>
            <a:ext cx="717550" cy="65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C318910E-C343-C7A1-05AB-EDEBA5E57F4B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555847"/>
            <a:ext cx="717550" cy="1056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5D5BAAB-7899-F709-BA5E-257BD7AE93D5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150519"/>
            <a:ext cx="717550" cy="146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4B85F74-1459-4E08-7F0F-83743988309C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822450" y="5612246"/>
            <a:ext cx="717550" cy="56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1BAE11C2-3795-E452-89AD-B96766EC8A00}"/>
              </a:ext>
            </a:extLst>
          </p:cNvPr>
          <p:cNvSpPr txBox="1"/>
          <p:nvPr/>
        </p:nvSpPr>
        <p:spPr>
          <a:xfrm>
            <a:off x="3054350" y="5978640"/>
            <a:ext cx="285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This </a:t>
            </a:r>
            <a:r>
              <a:rPr lang="de-DE" dirty="0" err="1">
                <a:solidFill>
                  <a:schemeClr val="accent6"/>
                </a:solidFill>
              </a:rPr>
              <a:t>outputs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are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used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the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embedding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r>
              <a:rPr lang="de-DE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036370BC-36A2-FBCE-A065-7B0FAB743700}"/>
              </a:ext>
            </a:extLst>
          </p:cNvPr>
          <p:cNvSpPr txBox="1"/>
          <p:nvPr/>
        </p:nvSpPr>
        <p:spPr>
          <a:xfrm>
            <a:off x="1084812" y="6223603"/>
            <a:ext cx="986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COBW</a:t>
            </a:r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4FBF8DE2-E621-4946-BFB8-C330B9753DF2}"/>
              </a:ext>
            </a:extLst>
          </p:cNvPr>
          <p:cNvSpPr/>
          <p:nvPr/>
        </p:nvSpPr>
        <p:spPr>
          <a:xfrm>
            <a:off x="8286752" y="390678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33EF099-09B6-C6E0-F700-5604B6AA4051}"/>
              </a:ext>
            </a:extLst>
          </p:cNvPr>
          <p:cNvSpPr/>
          <p:nvPr/>
        </p:nvSpPr>
        <p:spPr>
          <a:xfrm>
            <a:off x="8286752" y="4312110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73355D-03C3-AC34-FFEA-A490750DF8A3}"/>
              </a:ext>
            </a:extLst>
          </p:cNvPr>
          <p:cNvSpPr/>
          <p:nvPr/>
        </p:nvSpPr>
        <p:spPr>
          <a:xfrm>
            <a:off x="8286752" y="4717438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4494249-1D95-9DE7-BE32-1653B3DABAEA}"/>
              </a:ext>
            </a:extLst>
          </p:cNvPr>
          <p:cNvSpPr/>
          <p:nvPr/>
        </p:nvSpPr>
        <p:spPr>
          <a:xfrm>
            <a:off x="8286752" y="5122766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8983D0D3-9659-8F7B-516A-D8897B506360}"/>
              </a:ext>
            </a:extLst>
          </p:cNvPr>
          <p:cNvSpPr/>
          <p:nvPr/>
        </p:nvSpPr>
        <p:spPr>
          <a:xfrm>
            <a:off x="8286752" y="552809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CDE2C1F-63BC-0031-77A9-2B3415A6187D}"/>
              </a:ext>
            </a:extLst>
          </p:cNvPr>
          <p:cNvSpPr/>
          <p:nvPr/>
        </p:nvSpPr>
        <p:spPr>
          <a:xfrm>
            <a:off x="8286752" y="593342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9B1A9396-5228-D934-9DEE-0A7C79F0C1C8}"/>
              </a:ext>
            </a:extLst>
          </p:cNvPr>
          <p:cNvCxnSpPr>
            <a:cxnSpLocks/>
            <a:stCxn id="108" idx="3"/>
            <a:endCxn id="97" idx="2"/>
          </p:cNvCxnSpPr>
          <p:nvPr/>
        </p:nvCxnSpPr>
        <p:spPr>
          <a:xfrm>
            <a:off x="7505702" y="5144547"/>
            <a:ext cx="781050" cy="12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937EBA52-115D-0ED2-FD3C-8613D19E87D1}"/>
              </a:ext>
            </a:extLst>
          </p:cNvPr>
          <p:cNvCxnSpPr>
            <a:cxnSpLocks/>
          </p:cNvCxnSpPr>
          <p:nvPr/>
        </p:nvCxnSpPr>
        <p:spPr>
          <a:xfrm flipV="1">
            <a:off x="8693150" y="4713398"/>
            <a:ext cx="395398" cy="24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787EB576-4272-FEA4-691B-0AF306914EDF}"/>
              </a:ext>
            </a:extLst>
          </p:cNvPr>
          <p:cNvSpPr txBox="1"/>
          <p:nvPr/>
        </p:nvSpPr>
        <p:spPr>
          <a:xfrm>
            <a:off x="9088548" y="446730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endParaRPr lang="de-DE" dirty="0"/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FD4D9F29-D2A1-78D1-0E13-99162F34C00E}"/>
              </a:ext>
            </a:extLst>
          </p:cNvPr>
          <p:cNvSpPr txBox="1"/>
          <p:nvPr/>
        </p:nvSpPr>
        <p:spPr>
          <a:xfrm>
            <a:off x="6958116" y="4959881"/>
            <a:ext cx="5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14CF1ED-B521-8309-7867-BB072E582BF3}"/>
              </a:ext>
            </a:extLst>
          </p:cNvPr>
          <p:cNvCxnSpPr>
            <a:cxnSpLocks/>
            <a:stCxn id="108" idx="3"/>
            <a:endCxn id="98" idx="2"/>
          </p:cNvCxnSpPr>
          <p:nvPr/>
        </p:nvCxnSpPr>
        <p:spPr>
          <a:xfrm>
            <a:off x="7505702" y="5144547"/>
            <a:ext cx="781050" cy="53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99CD0857-5A30-DED0-FA3A-BBC8D97F627F}"/>
              </a:ext>
            </a:extLst>
          </p:cNvPr>
          <p:cNvCxnSpPr>
            <a:cxnSpLocks/>
            <a:stCxn id="108" idx="3"/>
            <a:endCxn id="96" idx="2"/>
          </p:cNvCxnSpPr>
          <p:nvPr/>
        </p:nvCxnSpPr>
        <p:spPr>
          <a:xfrm flipV="1">
            <a:off x="7505702" y="4866663"/>
            <a:ext cx="781050" cy="27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6E1C3489-5047-1A4B-EB56-FF91B138ACAA}"/>
              </a:ext>
            </a:extLst>
          </p:cNvPr>
          <p:cNvCxnSpPr>
            <a:cxnSpLocks/>
            <a:stCxn id="108" idx="3"/>
            <a:endCxn id="95" idx="2"/>
          </p:cNvCxnSpPr>
          <p:nvPr/>
        </p:nvCxnSpPr>
        <p:spPr>
          <a:xfrm flipV="1">
            <a:off x="7505702" y="4461335"/>
            <a:ext cx="781050" cy="68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E90E647F-54C2-7444-0A65-2B21626EF588}"/>
              </a:ext>
            </a:extLst>
          </p:cNvPr>
          <p:cNvCxnSpPr>
            <a:cxnSpLocks/>
            <a:stCxn id="108" idx="3"/>
            <a:endCxn id="94" idx="2"/>
          </p:cNvCxnSpPr>
          <p:nvPr/>
        </p:nvCxnSpPr>
        <p:spPr>
          <a:xfrm flipV="1">
            <a:off x="7505702" y="4056007"/>
            <a:ext cx="781050" cy="108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5BDEEE83-17E0-9800-C5FD-6A1599B7706A}"/>
              </a:ext>
            </a:extLst>
          </p:cNvPr>
          <p:cNvCxnSpPr>
            <a:cxnSpLocks/>
            <a:stCxn id="108" idx="3"/>
            <a:endCxn id="99" idx="2"/>
          </p:cNvCxnSpPr>
          <p:nvPr/>
        </p:nvCxnSpPr>
        <p:spPr>
          <a:xfrm>
            <a:off x="7505702" y="5144547"/>
            <a:ext cx="781050" cy="9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1" name="Textfeld 120">
            <a:extLst>
              <a:ext uri="{FF2B5EF4-FFF2-40B4-BE49-F238E27FC236}">
                <a16:creationId xmlns:a16="http://schemas.microsoft.com/office/drawing/2014/main" id="{90E003D1-1BAE-DF9F-0BEC-C0922F53F1B9}"/>
              </a:ext>
            </a:extLst>
          </p:cNvPr>
          <p:cNvSpPr txBox="1"/>
          <p:nvPr/>
        </p:nvSpPr>
        <p:spPr>
          <a:xfrm>
            <a:off x="8801102" y="5884128"/>
            <a:ext cx="259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The </a:t>
            </a:r>
            <a:r>
              <a:rPr lang="de-DE" dirty="0" err="1">
                <a:solidFill>
                  <a:schemeClr val="accent6"/>
                </a:solidFill>
              </a:rPr>
              <a:t>input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weights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are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used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the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embedding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r>
              <a:rPr lang="de-DE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58F6694-0894-2172-201B-CA43D745A0AE}"/>
              </a:ext>
            </a:extLst>
          </p:cNvPr>
          <p:cNvSpPr txBox="1"/>
          <p:nvPr/>
        </p:nvSpPr>
        <p:spPr>
          <a:xfrm>
            <a:off x="6831564" y="6129091"/>
            <a:ext cx="143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Skip-gram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7A5929C-6C76-5130-A294-947FBA7F32A9}"/>
              </a:ext>
            </a:extLst>
          </p:cNvPr>
          <p:cNvSpPr txBox="1"/>
          <p:nvPr/>
        </p:nvSpPr>
        <p:spPr>
          <a:xfrm>
            <a:off x="9088548" y="5181837"/>
            <a:ext cx="73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endParaRPr lang="de-DE" dirty="0"/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AAD8914-96C7-6DBC-0F94-0699486481C1}"/>
              </a:ext>
            </a:extLst>
          </p:cNvPr>
          <p:cNvCxnSpPr>
            <a:cxnSpLocks/>
          </p:cNvCxnSpPr>
          <p:nvPr/>
        </p:nvCxnSpPr>
        <p:spPr>
          <a:xfrm>
            <a:off x="8693150" y="5082730"/>
            <a:ext cx="395398" cy="24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B9AA176-72BE-2385-6302-6E1655DB4F9D}"/>
              </a:ext>
            </a:extLst>
          </p:cNvPr>
          <p:cNvSpPr txBox="1"/>
          <p:nvPr/>
        </p:nvSpPr>
        <p:spPr>
          <a:xfrm>
            <a:off x="2393412" y="640602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N=6</a:t>
            </a:r>
          </a:p>
        </p:txBody>
      </p:sp>
    </p:spTree>
    <p:extLst>
      <p:ext uri="{BB962C8B-B14F-4D97-AF65-F5344CB8AC3E}">
        <p14:creationId xmlns:p14="http://schemas.microsoft.com/office/powerpoint/2010/main" val="25220827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A5028-F5E8-84BB-ACBD-D0D1006D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9DF57-95EF-1EF2-C1C2-3490DA8A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r>
              <a:rPr lang="de-DE" dirty="0" err="1"/>
              <a:t>fastText</a:t>
            </a:r>
            <a:r>
              <a:rPr lang="de-DE" dirty="0"/>
              <a:t> (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subwords</a:t>
            </a:r>
            <a:r>
              <a:rPr lang="de-DE" dirty="0"/>
              <a:t>)</a:t>
            </a:r>
          </a:p>
          <a:p>
            <a:r>
              <a:rPr lang="de-DE" dirty="0" err="1"/>
              <a:t>GloVe</a:t>
            </a:r>
            <a:endParaRPr lang="de-DE" dirty="0"/>
          </a:p>
          <a:p>
            <a:r>
              <a:rPr lang="de-DE" dirty="0" err="1"/>
              <a:t>ELMo</a:t>
            </a:r>
            <a:endParaRPr lang="de-DE" dirty="0"/>
          </a:p>
          <a:p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4" name="Legende: mit Pfeil nach unten 3">
            <a:extLst>
              <a:ext uri="{FF2B5EF4-FFF2-40B4-BE49-F238E27FC236}">
                <a16:creationId xmlns:a16="http://schemas.microsoft.com/office/drawing/2014/main" id="{FA314CF7-EA16-57A1-1490-A3BA531AF02D}"/>
              </a:ext>
            </a:extLst>
          </p:cNvPr>
          <p:cNvSpPr/>
          <p:nvPr/>
        </p:nvSpPr>
        <p:spPr>
          <a:xfrm>
            <a:off x="9461500" y="2260600"/>
            <a:ext cx="1435100" cy="9144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ChatGTP</a:t>
            </a:r>
            <a:endParaRPr lang="de-DE" dirty="0"/>
          </a:p>
        </p:txBody>
      </p:sp>
      <p:sp>
        <p:nvSpPr>
          <p:cNvPr id="5" name="Legende: mit Pfeil nach unten 4">
            <a:extLst>
              <a:ext uri="{FF2B5EF4-FFF2-40B4-BE49-F238E27FC236}">
                <a16:creationId xmlns:a16="http://schemas.microsoft.com/office/drawing/2014/main" id="{BD5B156A-27E2-BA83-218E-06EA65BD98EA}"/>
              </a:ext>
            </a:extLst>
          </p:cNvPr>
          <p:cNvSpPr/>
          <p:nvPr/>
        </p:nvSpPr>
        <p:spPr>
          <a:xfrm>
            <a:off x="9461500" y="3175000"/>
            <a:ext cx="1435100" cy="9144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Transformer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0AB4F2-3629-C3F0-FAE0-E0CCC522B4F9}"/>
              </a:ext>
            </a:extLst>
          </p:cNvPr>
          <p:cNvSpPr/>
          <p:nvPr/>
        </p:nvSpPr>
        <p:spPr>
          <a:xfrm>
            <a:off x="9461500" y="4089400"/>
            <a:ext cx="1435100" cy="615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Embedding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C4CAF3-73CE-8E95-A9E6-1D98EEDF1A07}"/>
              </a:ext>
            </a:extLst>
          </p:cNvPr>
          <p:cNvSpPr txBox="1"/>
          <p:nvPr/>
        </p:nvSpPr>
        <p:spPr>
          <a:xfrm>
            <a:off x="10384955" y="281332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D520BE-5FA9-6312-B8E2-D3805F951FFB}"/>
              </a:ext>
            </a:extLst>
          </p:cNvPr>
          <p:cNvSpPr txBox="1"/>
          <p:nvPr/>
        </p:nvSpPr>
        <p:spPr>
          <a:xfrm>
            <a:off x="10384955" y="371240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478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05C1D-26BE-3455-2AC1-A3AA6B23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73F0C7-D964-D6F5-7192-C1E24E1B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Networks (RNNs) process sequential data of </a:t>
            </a:r>
            <a:r>
              <a:rPr lang="en-US" b="1" dirty="0"/>
              <a:t>any length</a:t>
            </a:r>
            <a:r>
              <a:rPr lang="en-US" dirty="0"/>
              <a:t>.</a:t>
            </a:r>
          </a:p>
          <a:p>
            <a:r>
              <a:rPr lang="en-US" dirty="0"/>
              <a:t>"Memory" retains information from previous inputs.</a:t>
            </a:r>
          </a:p>
          <a:p>
            <a:r>
              <a:rPr lang="en-US" dirty="0"/>
              <a:t>RNNs can struggle to learn long-term dependencies.</a:t>
            </a:r>
          </a:p>
          <a:p>
            <a:r>
              <a:rPr lang="en-US" dirty="0"/>
              <a:t>Countermeasure: Long Short-Term Memory (LSTM) or Gated Recurrent Units (GRU).</a:t>
            </a:r>
          </a:p>
          <a:p>
            <a:r>
              <a:rPr lang="en-US" dirty="0"/>
              <a:t>Applications: Speech recognition, text generation, time series analysis.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3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763bf9-6684-4a28-b43b-093b90b1f13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2" ma:contentTypeDescription="Ein neues Dokument erstellen." ma:contentTypeScope="" ma:versionID="f57e9f6087f101caa5cd9b24f16b1726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63b9cea3158594df3564ad17ce611e2d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23C894-9CF6-4105-B89E-B0ED72FF46AF}">
  <ds:schemaRefs>
    <ds:schemaRef ds:uri="http://purl.org/dc/terms/"/>
    <ds:schemaRef ds:uri="b8763bf9-6684-4a28-b43b-093b90b1f139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fa93afb9-6895-46cd-a5bb-9cbc512ab84d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FEEF94C-FD01-4197-9EF5-9FB8E9D424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E3BB70-B44F-450F-BBC3-B9313D9B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93afb9-6895-46cd-a5bb-9cbc512ab84d"/>
    <ds:schemaRef ds:uri="b8763bf9-6684-4a28-b43b-093b90b1f1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5769</Words>
  <Application>Microsoft Office PowerPoint</Application>
  <PresentationFormat>Breitbild</PresentationFormat>
  <Paragraphs>904</Paragraphs>
  <Slides>112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112</vt:i4>
      </vt:variant>
    </vt:vector>
  </HeadingPairs>
  <TitlesOfParts>
    <vt:vector size="119" baseType="lpstr">
      <vt:lpstr>Arial</vt:lpstr>
      <vt:lpstr>Calibri</vt:lpstr>
      <vt:lpstr>Calibri Light</vt:lpstr>
      <vt:lpstr>Cambria Math</vt:lpstr>
      <vt:lpstr>Inter</vt:lpstr>
      <vt:lpstr>system-ui</vt:lpstr>
      <vt:lpstr>Office</vt:lpstr>
      <vt:lpstr>Deep Learning</vt:lpstr>
      <vt:lpstr>Introduction</vt:lpstr>
      <vt:lpstr>Kaggle notebooks</vt:lpstr>
      <vt:lpstr>What is AI?</vt:lpstr>
      <vt:lpstr>Specialized or Generalized?</vt:lpstr>
      <vt:lpstr>What is Machine Learining?</vt:lpstr>
      <vt:lpstr>What is Deep Learning?</vt:lpstr>
      <vt:lpstr>Applications of Deep Learning</vt:lpstr>
      <vt:lpstr>Biological neural networks</vt:lpstr>
      <vt:lpstr>Biological neural networks</vt:lpstr>
      <vt:lpstr>Biological neural networks</vt:lpstr>
      <vt:lpstr>Biological neural networks</vt:lpstr>
      <vt:lpstr>Perceptron</vt:lpstr>
      <vt:lpstr>Translate biologie to model</vt:lpstr>
      <vt:lpstr>Calculation of the output</vt:lpstr>
      <vt:lpstr>Example Calculation</vt:lpstr>
      <vt:lpstr>What can be learned?</vt:lpstr>
      <vt:lpstr>Networks</vt:lpstr>
      <vt:lpstr>Overview ANN</vt:lpstr>
      <vt:lpstr>Multiple Layers</vt:lpstr>
      <vt:lpstr>Parameters and hyperparameters</vt:lpstr>
      <vt:lpstr>Warum sind neuronale Netze gut?</vt:lpstr>
      <vt:lpstr>Classifikation mit MLP (Multi-Layer-Perceptron)</vt:lpstr>
      <vt:lpstr>Klassifikation mit MLP (Multi-Layer-Perceptron)</vt:lpstr>
      <vt:lpstr>Pseudocode</vt:lpstr>
      <vt:lpstr>Binary Step</vt:lpstr>
      <vt:lpstr>Linear</vt:lpstr>
      <vt:lpstr>Sigmoid</vt:lpstr>
      <vt:lpstr>Tanh (tangens hyperbolicus)</vt:lpstr>
      <vt:lpstr>ReLU (Rectified Linear Unit)</vt:lpstr>
      <vt:lpstr>Leaky ReLU</vt:lpstr>
      <vt:lpstr>ELU (exponential Linear Unit)</vt:lpstr>
      <vt:lpstr>Softmax</vt:lpstr>
      <vt:lpstr>Other activation functions…</vt:lpstr>
      <vt:lpstr>Which activation Function should i choose?</vt:lpstr>
      <vt:lpstr>Calculating a Fully Connected Layer</vt:lpstr>
      <vt:lpstr>Berechnung in einem Fully Connected Layer</vt:lpstr>
      <vt:lpstr>Calculation Tasks</vt:lpstr>
      <vt:lpstr>Task 1</vt:lpstr>
      <vt:lpstr>Task 2…</vt:lpstr>
      <vt:lpstr>Loss</vt:lpstr>
      <vt:lpstr>Categorical Cross Entropy Loss</vt:lpstr>
      <vt:lpstr>Goal: Reduction of Loss</vt:lpstr>
      <vt:lpstr>Note on binary classification</vt:lpstr>
      <vt:lpstr>Training</vt:lpstr>
      <vt:lpstr>Gradient Descent</vt:lpstr>
      <vt:lpstr>Learning Rate</vt:lpstr>
      <vt:lpstr>Backpropagation</vt:lpstr>
      <vt:lpstr>Gradient Descent</vt:lpstr>
      <vt:lpstr>Backpropagation:</vt:lpstr>
      <vt:lpstr>Other Optimizier</vt:lpstr>
      <vt:lpstr>Batchsize</vt:lpstr>
      <vt:lpstr>Base types von Optimizern</vt:lpstr>
      <vt:lpstr>Number of learnable parameters</vt:lpstr>
      <vt:lpstr>Training, Validation &amp; Test Split</vt:lpstr>
      <vt:lpstr>Under- &amp; Overfitting</vt:lpstr>
      <vt:lpstr>Techniques to avoid overfitting</vt:lpstr>
      <vt:lpstr>Avoid underfitting</vt:lpstr>
      <vt:lpstr>Data Augmentation</vt:lpstr>
      <vt:lpstr>Biases im Datensatz überprüfen</vt:lpstr>
      <vt:lpstr>Regularizierung</vt:lpstr>
      <vt:lpstr>Dropout</vt:lpstr>
      <vt:lpstr>Data Pre-processing</vt:lpstr>
      <vt:lpstr>Normalisieren</vt:lpstr>
      <vt:lpstr>Änderung der Verteilung</vt:lpstr>
      <vt:lpstr>Bilder an NN übergeben</vt:lpstr>
      <vt:lpstr>Besser:</vt:lpstr>
      <vt:lpstr>Convolutional Neural Network (CNN)</vt:lpstr>
      <vt:lpstr>Computer Vision tasks</vt:lpstr>
      <vt:lpstr>Convolutional Layer</vt:lpstr>
      <vt:lpstr>Filter</vt:lpstr>
      <vt:lpstr>Convolution Operation</vt:lpstr>
      <vt:lpstr>Effect of Convolution</vt:lpstr>
      <vt:lpstr>Zero Padding</vt:lpstr>
      <vt:lpstr>Later Filters</vt:lpstr>
      <vt:lpstr>Even more later filters</vt:lpstr>
      <vt:lpstr>Less parameters to train</vt:lpstr>
      <vt:lpstr>Size Example</vt:lpstr>
      <vt:lpstr>Max Pooling</vt:lpstr>
      <vt:lpstr>Size example</vt:lpstr>
      <vt:lpstr>Batch Normalization</vt:lpstr>
      <vt:lpstr>Neues Netzwerk erstellen…</vt:lpstr>
      <vt:lpstr>Transfer Learning Fine-tuning</vt:lpstr>
      <vt:lpstr>Sequential Model in Keras</vt:lpstr>
      <vt:lpstr>Train model</vt:lpstr>
      <vt:lpstr>EarlyStopping</vt:lpstr>
      <vt:lpstr>save model</vt:lpstr>
      <vt:lpstr>More different Layers</vt:lpstr>
      <vt:lpstr>Functional Model</vt:lpstr>
      <vt:lpstr>Functional  Model</vt:lpstr>
      <vt:lpstr>Semantic Segmentation</vt:lpstr>
      <vt:lpstr>U-net</vt:lpstr>
      <vt:lpstr>Implementing you own U-net</vt:lpstr>
      <vt:lpstr>Embedding</vt:lpstr>
      <vt:lpstr>Sparse Vector approach</vt:lpstr>
      <vt:lpstr>Embedding Layer</vt:lpstr>
      <vt:lpstr>Word2Vec</vt:lpstr>
      <vt:lpstr>Even more Embeddings…</vt:lpstr>
      <vt:lpstr>Recurrent Neural Networks</vt:lpstr>
      <vt:lpstr>RNN</vt:lpstr>
      <vt:lpstr>RNN inner working</vt:lpstr>
      <vt:lpstr>RNN kinds</vt:lpstr>
      <vt:lpstr>Problems of RNNs</vt:lpstr>
      <vt:lpstr>Long Short Term Memory (LSTM)</vt:lpstr>
      <vt:lpstr>Forget-Gate</vt:lpstr>
      <vt:lpstr>Input-Gate</vt:lpstr>
      <vt:lpstr>Cell State</vt:lpstr>
      <vt:lpstr>Output-Gate</vt:lpstr>
      <vt:lpstr>Output-Gate</vt:lpstr>
      <vt:lpstr>Gated recurrent unit (GRU)</vt:lpstr>
      <vt:lpstr>GRU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Viktor Reichert</dc:creator>
  <cp:lastModifiedBy>Viktor Reichert</cp:lastModifiedBy>
  <cp:revision>4</cp:revision>
  <dcterms:created xsi:type="dcterms:W3CDTF">2023-06-27T09:12:12Z</dcterms:created>
  <dcterms:modified xsi:type="dcterms:W3CDTF">2023-09-28T06:35:32Z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